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6" r:id="rId2"/>
    <p:sldId id="403" r:id="rId3"/>
    <p:sldId id="529" r:id="rId4"/>
    <p:sldId id="521" r:id="rId5"/>
    <p:sldId id="472" r:id="rId6"/>
    <p:sldId id="405" r:id="rId7"/>
    <p:sldId id="505" r:id="rId8"/>
    <p:sldId id="473" r:id="rId9"/>
    <p:sldId id="471" r:id="rId10"/>
    <p:sldId id="506" r:id="rId11"/>
    <p:sldId id="490" r:id="rId12"/>
    <p:sldId id="531" r:id="rId13"/>
    <p:sldId id="530" r:id="rId14"/>
    <p:sldId id="522" r:id="rId15"/>
    <p:sldId id="474" r:id="rId16"/>
    <p:sldId id="476" r:id="rId17"/>
    <p:sldId id="475" r:id="rId18"/>
    <p:sldId id="523" r:id="rId19"/>
    <p:sldId id="478" r:id="rId20"/>
    <p:sldId id="479" r:id="rId21"/>
    <p:sldId id="532" r:id="rId22"/>
    <p:sldId id="524" r:id="rId23"/>
    <p:sldId id="480" r:id="rId24"/>
    <p:sldId id="482" r:id="rId25"/>
    <p:sldId id="504" r:id="rId26"/>
    <p:sldId id="525" r:id="rId27"/>
    <p:sldId id="481" r:id="rId28"/>
    <p:sldId id="528" r:id="rId29"/>
    <p:sldId id="533" r:id="rId30"/>
    <p:sldId id="483" r:id="rId31"/>
    <p:sldId id="486" r:id="rId32"/>
    <p:sldId id="526" r:id="rId33"/>
    <p:sldId id="527" r:id="rId34"/>
    <p:sldId id="534" r:id="rId35"/>
    <p:sldId id="503" r:id="rId36"/>
    <p:sldId id="520" r:id="rId37"/>
    <p:sldId id="497"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8A8"/>
    <a:srgbClr val="E6F7FF"/>
    <a:srgbClr val="FE9797"/>
    <a:srgbClr val="FCABEE"/>
    <a:srgbClr val="008000"/>
    <a:srgbClr val="F7941D"/>
    <a:srgbClr val="0C5EB1"/>
    <a:srgbClr val="873E4F"/>
    <a:srgbClr val="CFD857"/>
    <a:srgbClr val="66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103" autoAdjust="0"/>
    <p:restoredTop sz="94660"/>
  </p:normalViewPr>
  <p:slideViewPr>
    <p:cSldViewPr snapToGrid="0">
      <p:cViewPr varScale="1">
        <p:scale>
          <a:sx n="86" d="100"/>
          <a:sy n="86" d="100"/>
        </p:scale>
        <p:origin x="87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9/19/2023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9/19/2023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9/19/2023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9/19/2023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9/19/2023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9/19/2023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163867"/>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STANDARDS:</a:t>
            </a:r>
            <a:endParaRPr lang="en-US" sz="3600" dirty="0"/>
          </a:p>
          <a:p>
            <a:r>
              <a:rPr lang="en-US" sz="4000" b="1" dirty="0">
                <a:latin typeface="KG First Time In Forever" panose="02000506000000020003" pitchFamily="2" charset="0"/>
              </a:rPr>
              <a:t>SS6G10 Describe selected cultural characteristics of Europe. </a:t>
            </a:r>
          </a:p>
          <a:p>
            <a:pPr lvl="1"/>
            <a:r>
              <a:rPr lang="en-US" sz="4000" dirty="0">
                <a:latin typeface="KG First Time In Forever" panose="02000506000000020003" pitchFamily="2" charset="0"/>
              </a:rPr>
              <a:t>b. Identify the major religions in Europe: Judaism, Christianity, and Islam.</a:t>
            </a: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20956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8" name="Text Box 6"/>
          <p:cNvSpPr txBox="1">
            <a:spLocks noChangeArrowheads="1"/>
          </p:cNvSpPr>
          <p:nvPr/>
        </p:nvSpPr>
        <p:spPr bwMode="auto">
          <a:xfrm>
            <a:off x="1702604" y="4657587"/>
            <a:ext cx="579120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400" dirty="0">
                <a:latin typeface="KG First Time In Forever" panose="02000506000000020003" pitchFamily="2" charset="0"/>
                <a:ea typeface="KBScaredStraight" panose="02000603000000000000" pitchFamily="2" charset="0"/>
              </a:rPr>
              <a:t>Abraham &amp; Sarah</a:t>
            </a:r>
          </a:p>
        </p:txBody>
      </p:sp>
      <p:pic>
        <p:nvPicPr>
          <p:cNvPr id="9" name="Picture 4" descr="abra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188" y="857250"/>
            <a:ext cx="5387065" cy="338328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073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109743" y="0"/>
            <a:ext cx="5075748"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Judaism</a:t>
            </a:r>
          </a:p>
        </p:txBody>
      </p:sp>
      <p:sp>
        <p:nvSpPr>
          <p:cNvPr id="8" name="TextBox 7"/>
          <p:cNvSpPr txBox="1"/>
          <p:nvPr/>
        </p:nvSpPr>
        <p:spPr>
          <a:xfrm>
            <a:off x="748225" y="1423467"/>
            <a:ext cx="7798777" cy="5609228"/>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Jews worship in synagogues and temples.</a:t>
            </a:r>
          </a:p>
          <a:p>
            <a:pPr marL="571500" indent="-5715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They believe that a messiah (savior) will lead them to the Promised Land.</a:t>
            </a:r>
          </a:p>
          <a:p>
            <a:pPr marL="571500" indent="-5715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“What is hateful to you, do not to your neighbor.”</a:t>
            </a:r>
          </a:p>
          <a:p>
            <a:pPr algn="ctr"/>
            <a:r>
              <a:rPr lang="en-US" sz="3200" dirty="0">
                <a:latin typeface="KG First Time In Forever" panose="02000506000000020003" pitchFamily="2" charset="0"/>
                <a:ea typeface="KBScaredStraight" panose="02000603000000000000" pitchFamily="2" charset="0"/>
              </a:rPr>
              <a:t>How do you feel about this? </a:t>
            </a:r>
          </a:p>
          <a:p>
            <a:endParaRPr lang="en-US" sz="3600" dirty="0">
              <a:latin typeface="KG First Time In Forever" panose="02000506000000020003" pitchFamily="2" charset="0"/>
            </a:endParaRP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4707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8" name="Text Box 6"/>
          <p:cNvSpPr txBox="1">
            <a:spLocks noChangeArrowheads="1"/>
          </p:cNvSpPr>
          <p:nvPr/>
        </p:nvSpPr>
        <p:spPr bwMode="auto">
          <a:xfrm>
            <a:off x="1655635" y="5429250"/>
            <a:ext cx="57912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400" dirty="0">
                <a:latin typeface="KG First Time In Forever" panose="02000506000000020003" pitchFamily="2" charset="0"/>
                <a:ea typeface="KBScaredStraight" panose="02000603000000000000" pitchFamily="2" charset="0"/>
              </a:rPr>
              <a:t>Largest Synagogue in Europe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635" y="659309"/>
            <a:ext cx="5832717" cy="45720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3788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109743" y="0"/>
            <a:ext cx="5075748"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Judaism</a:t>
            </a:r>
          </a:p>
        </p:txBody>
      </p:sp>
      <p:sp>
        <p:nvSpPr>
          <p:cNvPr id="8" name="TextBox 7"/>
          <p:cNvSpPr txBox="1"/>
          <p:nvPr/>
        </p:nvSpPr>
        <p:spPr>
          <a:xfrm>
            <a:off x="748225" y="1423467"/>
            <a:ext cx="7798777" cy="6963445"/>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Small populations of Jews have lived in Europe for centuries.</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Today, most European Jews live in the United Kingdom, France, Russia, and other former-Soviet Union countries.</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There are about 15 million followers of Judaism today.</a:t>
            </a: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endParaRPr lang="en-US" sz="3600" dirty="0">
              <a:latin typeface="KG First Time In Forever" panose="02000506000000020003" pitchFamily="2" charset="0"/>
            </a:endParaRP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36492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66CCCC">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675582" y="2586461"/>
            <a:ext cx="7792839" cy="1546577"/>
          </a:xfrm>
          <a:prstGeom prst="rect">
            <a:avLst/>
          </a:prstGeom>
          <a:noFill/>
        </p:spPr>
        <p:txBody>
          <a:bodyPr wrap="none" lIns="68580" tIns="34290" rIns="68580" bIns="34290">
            <a:spAutoFit/>
          </a:bodyPr>
          <a:lstStyle/>
          <a:p>
            <a:pPr algn="ctr"/>
            <a:r>
              <a:rPr lang="en-US" sz="96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Christianity</a:t>
            </a:r>
            <a:endParaRPr lang="en-US" sz="105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3651088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72600" y="0"/>
            <a:ext cx="7150035"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Christianity</a:t>
            </a:r>
          </a:p>
        </p:txBody>
      </p:sp>
      <p:sp>
        <p:nvSpPr>
          <p:cNvPr id="8" name="TextBox 7"/>
          <p:cNvSpPr txBox="1"/>
          <p:nvPr/>
        </p:nvSpPr>
        <p:spPr>
          <a:xfrm>
            <a:off x="748225" y="1423467"/>
            <a:ext cx="7798777" cy="4524315"/>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Christianity actually has its roots in Judaism.</a:t>
            </a:r>
          </a:p>
          <a:p>
            <a:pPr marL="571500" indent="-5715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Christians believe in Jesus, who preached a new religion of love and kindness around 30 CE.</a:t>
            </a:r>
          </a:p>
          <a:p>
            <a:pPr marL="1028700" lvl="1" indent="-5715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Christians believe that Jesus was the messiah (savior). </a:t>
            </a:r>
          </a:p>
        </p:txBody>
      </p:sp>
      <p:sp>
        <p:nvSpPr>
          <p:cNvPr id="9" name="TextBox 8"/>
          <p:cNvSpPr txBox="1"/>
          <p:nvPr/>
        </p:nvSpPr>
        <p:spPr>
          <a:xfrm>
            <a:off x="581626" y="662703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8143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94" y="1492623"/>
            <a:ext cx="5486400" cy="4114800"/>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Text Box 7"/>
          <p:cNvSpPr txBox="1">
            <a:spLocks noChangeArrowheads="1"/>
          </p:cNvSpPr>
          <p:nvPr/>
        </p:nvSpPr>
        <p:spPr bwMode="auto">
          <a:xfrm>
            <a:off x="2919011" y="635373"/>
            <a:ext cx="33059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400" dirty="0">
                <a:latin typeface="KG First Time In Forever" panose="02000506000000020003" pitchFamily="2" charset="0"/>
                <a:ea typeface="KBScaredStraight" panose="02000603000000000000" pitchFamily="2" charset="0"/>
              </a:rPr>
              <a:t>Jesus</a:t>
            </a:r>
          </a:p>
        </p:txBody>
      </p:sp>
    </p:spTree>
    <p:extLst>
      <p:ext uri="{BB962C8B-B14F-4D97-AF65-F5344CB8AC3E}">
        <p14:creationId xmlns:p14="http://schemas.microsoft.com/office/powerpoint/2010/main" val="191906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72601" y="0"/>
            <a:ext cx="7150035"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Christianity</a:t>
            </a:r>
          </a:p>
        </p:txBody>
      </p:sp>
      <p:sp>
        <p:nvSpPr>
          <p:cNvPr id="8" name="TextBox 7"/>
          <p:cNvSpPr txBox="1"/>
          <p:nvPr/>
        </p:nvSpPr>
        <p:spPr>
          <a:xfrm>
            <a:off x="748225" y="1423467"/>
            <a:ext cx="7798777" cy="3077766"/>
          </a:xfrm>
          <a:prstGeom prst="rect">
            <a:avLst/>
          </a:prstGeom>
          <a:noFill/>
        </p:spPr>
        <p:txBody>
          <a:bodyPr wrap="square" rtlCol="0">
            <a:spAutoFit/>
          </a:bodyPr>
          <a:lstStyle/>
          <a:p>
            <a:pPr marL="571500" indent="-571500">
              <a:lnSpc>
                <a:spcPct val="90000"/>
              </a:lnSpc>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The Bible is the main holy book for Christians.</a:t>
            </a:r>
          </a:p>
          <a:p>
            <a:pPr marL="571500" indent="-571500">
              <a:lnSpc>
                <a:spcPct val="90000"/>
              </a:lnSpc>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571500" indent="-571500">
              <a:lnSpc>
                <a:spcPct val="90000"/>
              </a:lnSpc>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It consists of the Old Testament and the New Testament.</a:t>
            </a:r>
          </a:p>
          <a:p>
            <a:endParaRPr lang="en-US" sz="3200" dirty="0">
              <a:latin typeface="Doctor Soos Light" panose="02000500000000000000" pitchFamily="2" charset="0"/>
            </a:endParaRPr>
          </a:p>
        </p:txBody>
      </p:sp>
      <p:sp>
        <p:nvSpPr>
          <p:cNvPr id="9" name="TextBox 8"/>
          <p:cNvSpPr txBox="1"/>
          <p:nvPr/>
        </p:nvSpPr>
        <p:spPr>
          <a:xfrm>
            <a:off x="581626" y="662703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463082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4" y="1302967"/>
            <a:ext cx="7315200" cy="4862454"/>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Text Box 7"/>
          <p:cNvSpPr txBox="1">
            <a:spLocks noChangeArrowheads="1"/>
          </p:cNvSpPr>
          <p:nvPr/>
        </p:nvSpPr>
        <p:spPr bwMode="auto">
          <a:xfrm>
            <a:off x="2919011" y="406608"/>
            <a:ext cx="33059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400" dirty="0">
                <a:latin typeface="KG First Time In Forever" panose="02000506000000020003" pitchFamily="2" charset="0"/>
                <a:ea typeface="KBScaredStraight" panose="02000603000000000000" pitchFamily="2" charset="0"/>
              </a:rPr>
              <a:t>The Bible</a:t>
            </a:r>
          </a:p>
        </p:txBody>
      </p:sp>
    </p:spTree>
    <p:extLst>
      <p:ext uri="{BB962C8B-B14F-4D97-AF65-F5344CB8AC3E}">
        <p14:creationId xmlns:p14="http://schemas.microsoft.com/office/powerpoint/2010/main" val="2853273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72602" y="0"/>
            <a:ext cx="7150035"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Christianity</a:t>
            </a:r>
          </a:p>
        </p:txBody>
      </p:sp>
      <p:sp>
        <p:nvSpPr>
          <p:cNvPr id="8" name="TextBox 7"/>
          <p:cNvSpPr txBox="1"/>
          <p:nvPr/>
        </p:nvSpPr>
        <p:spPr>
          <a:xfrm>
            <a:off x="748225" y="1423467"/>
            <a:ext cx="7798777" cy="5601533"/>
          </a:xfrm>
          <a:prstGeom prst="rect">
            <a:avLst/>
          </a:prstGeom>
          <a:noFill/>
        </p:spPr>
        <p:txBody>
          <a:bodyPr wrap="square" rtlCol="0">
            <a:spAutoFit/>
          </a:bodyPr>
          <a:lstStyle/>
          <a:p>
            <a:pPr marL="685800" indent="-6858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Christians are grouped by many denominations.</a:t>
            </a:r>
          </a:p>
          <a:p>
            <a:pPr marL="1143000" lvl="1" indent="-6858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Examples include Catholicism, Orthodoxy, and Protestantism.</a:t>
            </a:r>
          </a:p>
          <a:p>
            <a:pPr marL="1143000" lvl="1" indent="-685800">
              <a:buFont typeface="Courier New" panose="02070309020205020404" pitchFamily="49" charset="0"/>
              <a:buChar char="o"/>
            </a:pPr>
            <a:endParaRPr lang="en-US" sz="2000" dirty="0">
              <a:latin typeface="KG First Time In Forever" panose="02000506000000020003" pitchFamily="2" charset="0"/>
              <a:ea typeface="KBScaredStraight" panose="02000603000000000000" pitchFamily="2" charset="0"/>
            </a:endParaRPr>
          </a:p>
          <a:p>
            <a:pPr marL="685800" indent="-6858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All denominations of Christians follow the teachings of Jesus.</a:t>
            </a:r>
          </a:p>
          <a:p>
            <a:pPr marL="685800" indent="-6858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685800" indent="-6858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Christians worship in churches, cathedrals, and chapels. </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581626" y="662703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8521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1237957" y="0"/>
            <a:ext cx="6763043"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320018" y="1537055"/>
            <a:ext cx="6598921" cy="2285241"/>
          </a:xfrm>
          <a:prstGeom prst="rect">
            <a:avLst/>
          </a:prstGeom>
          <a:noFill/>
        </p:spPr>
        <p:txBody>
          <a:bodyPr wrap="none" lIns="68580" tIns="34290" rIns="68580" bIns="34290">
            <a:spAutoFit/>
          </a:bodyPr>
          <a:lstStyle/>
          <a:p>
            <a:pPr algn="ctr"/>
            <a:r>
              <a:rPr lang="en-US" sz="7200" b="1" dirty="0">
                <a:ln w="38100">
                  <a:solidFill>
                    <a:sysClr val="windowText" lastClr="000000"/>
                  </a:solidFill>
                  <a:prstDash val="solid"/>
                </a:ln>
                <a:solidFill>
                  <a:srgbClr val="873E4F"/>
                </a:solidFill>
                <a:effectLst>
                  <a:glow rad="139700">
                    <a:srgbClr val="B9D536"/>
                  </a:glow>
                  <a:outerShdw blurRad="50800" dist="38100" dir="2700000" algn="tl" rotWithShape="0">
                    <a:prstClr val="black">
                      <a:alpha val="40000"/>
                    </a:prstClr>
                  </a:outerShdw>
                </a:effectLst>
                <a:latin typeface="KG Second Chances Solid" panose="02000000000000000000" pitchFamily="2" charset="0"/>
              </a:rPr>
              <a:t>Monotheistic</a:t>
            </a:r>
          </a:p>
          <a:p>
            <a:pPr algn="ctr"/>
            <a:r>
              <a:rPr lang="en-US" sz="7200" b="1" dirty="0">
                <a:ln w="38100">
                  <a:solidFill>
                    <a:sysClr val="windowText" lastClr="000000"/>
                  </a:solidFill>
                  <a:prstDash val="solid"/>
                </a:ln>
                <a:solidFill>
                  <a:srgbClr val="873E4F"/>
                </a:solidFill>
                <a:effectLst>
                  <a:glow rad="139700">
                    <a:srgbClr val="B9D536"/>
                  </a:glow>
                  <a:outerShdw blurRad="50800" dist="38100" dir="2700000" algn="tl" rotWithShape="0">
                    <a:prstClr val="black">
                      <a:alpha val="40000"/>
                    </a:prstClr>
                  </a:outerShdw>
                </a:effectLst>
                <a:latin typeface="KG Second Chances Solid" panose="02000000000000000000" pitchFamily="2" charset="0"/>
              </a:rPr>
              <a:t>Religions</a:t>
            </a:r>
          </a:p>
        </p:txBody>
      </p:sp>
      <p:sp>
        <p:nvSpPr>
          <p:cNvPr id="7" name="TextBox 6"/>
          <p:cNvSpPr txBox="1"/>
          <p:nvPr/>
        </p:nvSpPr>
        <p:spPr>
          <a:xfrm>
            <a:off x="1375116" y="594777"/>
            <a:ext cx="6488723"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Europe’s</a:t>
            </a:r>
          </a:p>
        </p:txBody>
      </p:sp>
      <p:sp>
        <p:nvSpPr>
          <p:cNvPr id="8" name="TextBox 7"/>
          <p:cNvSpPr txBox="1"/>
          <p:nvPr/>
        </p:nvSpPr>
        <p:spPr>
          <a:xfrm>
            <a:off x="1413847" y="3993346"/>
            <a:ext cx="6488723" cy="1323439"/>
          </a:xfrm>
          <a:prstGeom prst="rect">
            <a:avLst/>
          </a:prstGeom>
          <a:noFill/>
        </p:spPr>
        <p:txBody>
          <a:bodyPr wrap="square" rtlCol="0">
            <a:spAutoFit/>
          </a:bodyPr>
          <a:lstStyle/>
          <a:p>
            <a:pPr algn="ctr"/>
            <a:r>
              <a:rPr lang="en-US" sz="4000" dirty="0">
                <a:latin typeface="KG First Time In Forever" panose="02000506000000020003" pitchFamily="2" charset="0"/>
                <a:ea typeface="KBScaredStraight" panose="02000603000000000000" pitchFamily="2" charset="0"/>
              </a:rPr>
              <a:t>Judaism, Christianity, &amp; Islam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3274" y="5205802"/>
            <a:ext cx="1463040" cy="1463040"/>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134326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94" y="1294636"/>
            <a:ext cx="7446799" cy="5029200"/>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Text Box 7"/>
          <p:cNvSpPr txBox="1">
            <a:spLocks noChangeArrowheads="1"/>
          </p:cNvSpPr>
          <p:nvPr/>
        </p:nvSpPr>
        <p:spPr bwMode="auto">
          <a:xfrm>
            <a:off x="848593" y="406608"/>
            <a:ext cx="7446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400" dirty="0">
                <a:latin typeface="KG First Time In Forever" panose="02000506000000020003" pitchFamily="2" charset="0"/>
                <a:ea typeface="KBScaredStraight" panose="02000603000000000000" pitchFamily="2" charset="0"/>
              </a:rPr>
              <a:t>Cathedral in Milan, Italy</a:t>
            </a:r>
          </a:p>
        </p:txBody>
      </p:sp>
    </p:spTree>
    <p:extLst>
      <p:ext uri="{BB962C8B-B14F-4D97-AF65-F5344CB8AC3E}">
        <p14:creationId xmlns:p14="http://schemas.microsoft.com/office/powerpoint/2010/main" val="3590972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72602" y="0"/>
            <a:ext cx="7150035"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Christianity</a:t>
            </a:r>
          </a:p>
        </p:txBody>
      </p:sp>
      <p:sp>
        <p:nvSpPr>
          <p:cNvPr id="8" name="TextBox 7"/>
          <p:cNvSpPr txBox="1"/>
          <p:nvPr/>
        </p:nvSpPr>
        <p:spPr>
          <a:xfrm>
            <a:off x="748225" y="1423467"/>
            <a:ext cx="7798777" cy="5201424"/>
          </a:xfrm>
          <a:prstGeom prst="rect">
            <a:avLst/>
          </a:prstGeom>
          <a:noFill/>
        </p:spPr>
        <p:txBody>
          <a:bodyPr wrap="square" rtlCol="0">
            <a:spAutoFit/>
          </a:bodyPr>
          <a:lstStyle/>
          <a:p>
            <a:pPr marL="685800" indent="-6858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Christianity is the dominant religion in Europe. </a:t>
            </a:r>
          </a:p>
          <a:p>
            <a:pPr marL="685800" indent="-6858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685800" indent="-6858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 majority of Catholics live in the southern region in France, Spain, &amp; Italy.</a:t>
            </a:r>
          </a:p>
          <a:p>
            <a:pPr marL="685800" indent="-6858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685800" indent="-6858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More Protestants live in northern countries like Germany and the United Kingdom.</a:t>
            </a:r>
          </a:p>
          <a:p>
            <a:pPr marL="685800" indent="-6858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685800" indent="-6858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Most Eastern Europeans (including Russians) practice Eastern Orthodox Christianity.</a:t>
            </a:r>
          </a:p>
          <a:p>
            <a:pPr marL="685800" indent="-6858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685800" indent="-6858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There are about 2.1 billion Christians today.</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581626" y="662703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40487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66CCCC">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2028515" y="2316163"/>
            <a:ext cx="5086970" cy="2192908"/>
          </a:xfrm>
          <a:prstGeom prst="rect">
            <a:avLst/>
          </a:prstGeom>
          <a:noFill/>
        </p:spPr>
        <p:txBody>
          <a:bodyPr wrap="none" lIns="68580" tIns="34290" rIns="68580" bIns="34290">
            <a:spAutoFit/>
          </a:bodyPr>
          <a:lstStyle/>
          <a:p>
            <a:pPr algn="ctr"/>
            <a:r>
              <a:rPr lang="en-US" sz="13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Islam</a:t>
            </a:r>
            <a:endParaRPr lang="en-US" sz="105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endParaRPr>
          </a:p>
        </p:txBody>
      </p:sp>
    </p:spTree>
    <p:extLst>
      <p:ext uri="{BB962C8B-B14F-4D97-AF65-F5344CB8AC3E}">
        <p14:creationId xmlns:p14="http://schemas.microsoft.com/office/powerpoint/2010/main" val="175360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999413" y="0"/>
            <a:ext cx="3296416"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Islam</a:t>
            </a:r>
          </a:p>
        </p:txBody>
      </p:sp>
      <p:sp>
        <p:nvSpPr>
          <p:cNvPr id="8" name="TextBox 7"/>
          <p:cNvSpPr txBox="1"/>
          <p:nvPr/>
        </p:nvSpPr>
        <p:spPr>
          <a:xfrm>
            <a:off x="748225" y="1423467"/>
            <a:ext cx="7798777" cy="5078313"/>
          </a:xfrm>
          <a:prstGeom prst="rect">
            <a:avLst/>
          </a:prstGeom>
          <a:noFill/>
        </p:spPr>
        <p:txBody>
          <a:bodyPr wrap="square" rtlCol="0">
            <a:spAutoFit/>
          </a:bodyPr>
          <a:lstStyle/>
          <a:p>
            <a:pPr marL="571500" indent="-5715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Islam began around 610 CE in Southwest Asia.</a:t>
            </a:r>
          </a:p>
          <a:p>
            <a:pPr marL="571500" indent="-571500">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In Arabic, </a:t>
            </a:r>
            <a:r>
              <a:rPr lang="en-US" sz="2700" i="1" dirty="0">
                <a:latin typeface="KG First Time In Forever" panose="02000506000000020003" pitchFamily="2" charset="0"/>
                <a:ea typeface="KBScaredStraight" panose="02000603000000000000" pitchFamily="2" charset="0"/>
              </a:rPr>
              <a:t>Islam</a:t>
            </a:r>
            <a:r>
              <a:rPr lang="en-US" sz="2700" dirty="0">
                <a:latin typeface="KG First Time In Forever" panose="02000506000000020003" pitchFamily="2" charset="0"/>
                <a:ea typeface="KBScaredStraight" panose="02000603000000000000" pitchFamily="2" charset="0"/>
              </a:rPr>
              <a:t> means “surrender” to the will of Allah (God).</a:t>
            </a:r>
          </a:p>
          <a:p>
            <a:pPr marL="571500" indent="-571500">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Followers of Islam are called Muslims, and the founder is Muhammad.</a:t>
            </a:r>
          </a:p>
          <a:p>
            <a:pPr marL="571500" indent="-571500">
              <a:buFont typeface="Arial" panose="020B0604020202020204" pitchFamily="34" charset="0"/>
              <a:buChar char="•"/>
            </a:pPr>
            <a:endParaRPr lang="en-US" sz="27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Muslims believe that Muhammad is the last and greatest prophet of Islam.</a:t>
            </a:r>
          </a:p>
          <a:p>
            <a:pPr marL="1028700" lvl="1" indent="-571500">
              <a:buFont typeface="Arial" panose="020B0604020202020204" pitchFamily="34" charset="0"/>
              <a:buChar char="•"/>
            </a:pPr>
            <a:r>
              <a:rPr lang="en-US" sz="2700" dirty="0">
                <a:latin typeface="KG First Time In Forever" panose="02000506000000020003" pitchFamily="2" charset="0"/>
                <a:ea typeface="KBScaredStraight" panose="02000603000000000000" pitchFamily="2" charset="0"/>
              </a:rPr>
              <a:t>Other prophets include Abraham, Moses, &amp; Jesus. </a:t>
            </a:r>
          </a:p>
        </p:txBody>
      </p:sp>
      <p:sp>
        <p:nvSpPr>
          <p:cNvPr id="9" name="TextBox 8"/>
          <p:cNvSpPr txBox="1"/>
          <p:nvPr/>
        </p:nvSpPr>
        <p:spPr>
          <a:xfrm>
            <a:off x="581626" y="662703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849326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Rectangle 8"/>
          <p:cNvSpPr/>
          <p:nvPr/>
        </p:nvSpPr>
        <p:spPr>
          <a:xfrm>
            <a:off x="628650" y="292643"/>
            <a:ext cx="7997780" cy="6336406"/>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ArabianPeninsula"/>
          <p:cNvPicPr>
            <a:picLocks noChangeAspect="1" noChangeArrowheads="1"/>
          </p:cNvPicPr>
          <p:nvPr/>
        </p:nvPicPr>
        <p:blipFill rotWithShape="1">
          <a:blip r:embed="rId2">
            <a:extLst>
              <a:ext uri="{28A0092B-C50C-407E-A947-70E740481C1C}">
                <a14:useLocalDpi xmlns:a14="http://schemas.microsoft.com/office/drawing/2010/main" val="0"/>
              </a:ext>
            </a:extLst>
          </a:blip>
          <a:srcRect b="2294"/>
          <a:stretch/>
        </p:blipFill>
        <p:spPr bwMode="auto">
          <a:xfrm>
            <a:off x="855640" y="509913"/>
            <a:ext cx="7543800" cy="5901867"/>
          </a:xfrm>
          <a:prstGeom prst="rect">
            <a:avLst/>
          </a:prstGeom>
          <a:ln w="38100">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62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999413" y="0"/>
            <a:ext cx="3296416"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Islam</a:t>
            </a:r>
          </a:p>
        </p:txBody>
      </p:sp>
      <p:sp>
        <p:nvSpPr>
          <p:cNvPr id="8" name="TextBox 7"/>
          <p:cNvSpPr txBox="1"/>
          <p:nvPr/>
        </p:nvSpPr>
        <p:spPr>
          <a:xfrm>
            <a:off x="748225" y="1423467"/>
            <a:ext cx="7798777" cy="6578724"/>
          </a:xfrm>
          <a:prstGeom prst="rect">
            <a:avLst/>
          </a:prstGeom>
          <a:noFill/>
        </p:spPr>
        <p:txBody>
          <a:bodyPr wrap="square" rtlCol="0">
            <a:spAutoFit/>
          </a:bodyPr>
          <a:lstStyle/>
          <a:p>
            <a:pPr marL="685800" indent="-6858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The Muslim holy book is the Qur’an (Koran).</a:t>
            </a:r>
          </a:p>
          <a:p>
            <a:pPr marL="1143000" lvl="1" indent="-6858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It states how people should live their lives.</a:t>
            </a:r>
          </a:p>
          <a:p>
            <a:pPr marL="685800" indent="-6858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685800" indent="-6858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It describes the Five Pillars of Faith (obligations all Muslims must fulfill in their lifetime).</a:t>
            </a:r>
          </a:p>
          <a:p>
            <a:endParaRPr lang="en-US" altLang="en-US" b="1" u="sng" dirty="0">
              <a:latin typeface="KG First Time In Forever" panose="02000506000000020003" pitchFamily="2" charset="0"/>
            </a:endParaRP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581626" y="662703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855114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4" y="1158129"/>
            <a:ext cx="7315200" cy="4875581"/>
          </a:xfrm>
          <a:prstGeom prst="rect">
            <a:avLst/>
          </a:prstGeom>
          <a:ln w="38100">
            <a:solidFill>
              <a:schemeClr val="tx1"/>
            </a:solidFill>
          </a:ln>
          <a:effectLst>
            <a:outerShdw blurRad="292100" dist="139700" dir="2700000" algn="tl" rotWithShape="0">
              <a:srgbClr val="333333">
                <a:alpha val="65000"/>
              </a:srgbClr>
            </a:outerShdw>
          </a:effectLst>
        </p:spPr>
      </p:pic>
      <p:sp>
        <p:nvSpPr>
          <p:cNvPr id="8" name="Text Box 7"/>
          <p:cNvSpPr txBox="1">
            <a:spLocks noChangeArrowheads="1"/>
          </p:cNvSpPr>
          <p:nvPr/>
        </p:nvSpPr>
        <p:spPr bwMode="auto">
          <a:xfrm>
            <a:off x="2919011" y="406608"/>
            <a:ext cx="33059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400" dirty="0">
                <a:latin typeface="KG First Time In Forever" panose="02000506000000020003" pitchFamily="2" charset="0"/>
                <a:ea typeface="KBScaredStraight" panose="02000603000000000000" pitchFamily="2" charset="0"/>
              </a:rPr>
              <a:t>The Koran</a:t>
            </a:r>
          </a:p>
        </p:txBody>
      </p:sp>
    </p:spTree>
    <p:extLst>
      <p:ext uri="{BB962C8B-B14F-4D97-AF65-F5344CB8AC3E}">
        <p14:creationId xmlns:p14="http://schemas.microsoft.com/office/powerpoint/2010/main" val="3702856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999414" y="0"/>
            <a:ext cx="3296416"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Islam</a:t>
            </a:r>
          </a:p>
        </p:txBody>
      </p:sp>
      <p:sp>
        <p:nvSpPr>
          <p:cNvPr id="8" name="TextBox 7"/>
          <p:cNvSpPr txBox="1"/>
          <p:nvPr/>
        </p:nvSpPr>
        <p:spPr>
          <a:xfrm>
            <a:off x="748225" y="1423467"/>
            <a:ext cx="7798777" cy="7175811"/>
          </a:xfrm>
          <a:prstGeom prst="rect">
            <a:avLst/>
          </a:prstGeom>
          <a:noFill/>
        </p:spPr>
        <p:txBody>
          <a:bodyPr wrap="square" rtlCol="0">
            <a:spAutoFit/>
          </a:bodyPr>
          <a:lstStyle/>
          <a:p>
            <a:pPr lvl="1" algn="ctr">
              <a:lnSpc>
                <a:spcPct val="90000"/>
              </a:lnSpc>
            </a:pPr>
            <a:r>
              <a:rPr lang="en-US" sz="3200" dirty="0">
                <a:latin typeface="KG First Time In Forever" panose="02000506000000020003" pitchFamily="2" charset="0"/>
                <a:ea typeface="KBScaredStraight" panose="02000603000000000000" pitchFamily="2" charset="0"/>
              </a:rPr>
              <a:t>Five Pillars of Faith:</a:t>
            </a:r>
          </a:p>
          <a:p>
            <a:pPr lvl="1" algn="ctr">
              <a:lnSpc>
                <a:spcPct val="90000"/>
              </a:lnSpc>
            </a:pPr>
            <a:r>
              <a:rPr lang="en-US" sz="3200" dirty="0">
                <a:latin typeface="KG First Time In Forever" panose="02000506000000020003" pitchFamily="2" charset="0"/>
                <a:ea typeface="KBScaredStraight" panose="02000603000000000000" pitchFamily="2" charset="0"/>
              </a:rPr>
              <a:t>(the main duties of Muslims)</a:t>
            </a:r>
          </a:p>
          <a:p>
            <a:pPr lvl="1" algn="ctr">
              <a:lnSpc>
                <a:spcPct val="90000"/>
              </a:lnSpc>
            </a:pPr>
            <a:endParaRPr lang="en-US" sz="3200" dirty="0">
              <a:latin typeface="KG First Time In Forever" panose="02000506000000020003" pitchFamily="2" charset="0"/>
              <a:ea typeface="KBScaredStraight" panose="02000603000000000000" pitchFamily="2" charset="0"/>
            </a:endParaRPr>
          </a:p>
          <a:p>
            <a:pPr lvl="2">
              <a:lnSpc>
                <a:spcPct val="90000"/>
              </a:lnSpc>
            </a:pPr>
            <a:r>
              <a:rPr lang="en-US" sz="3200" dirty="0">
                <a:latin typeface="KG First Time In Forever" panose="02000506000000020003" pitchFamily="2" charset="0"/>
                <a:ea typeface="KBScaredStraight" panose="02000603000000000000" pitchFamily="2" charset="0"/>
              </a:rPr>
              <a:t>1. Prayer,</a:t>
            </a:r>
          </a:p>
          <a:p>
            <a:pPr lvl="2">
              <a:lnSpc>
                <a:spcPct val="90000"/>
              </a:lnSpc>
            </a:pPr>
            <a:r>
              <a:rPr lang="en-US" sz="3200" dirty="0">
                <a:latin typeface="KG First Time In Forever" panose="02000506000000020003" pitchFamily="2" charset="0"/>
                <a:ea typeface="KBScaredStraight" panose="02000603000000000000" pitchFamily="2" charset="0"/>
              </a:rPr>
              <a:t>2. Giving to charity,</a:t>
            </a:r>
          </a:p>
          <a:p>
            <a:pPr lvl="2">
              <a:lnSpc>
                <a:spcPct val="90000"/>
              </a:lnSpc>
            </a:pPr>
            <a:r>
              <a:rPr lang="en-US" sz="3200" dirty="0">
                <a:latin typeface="KG First Time In Forever" panose="02000506000000020003" pitchFamily="2" charset="0"/>
                <a:ea typeface="KBScaredStraight" panose="02000603000000000000" pitchFamily="2" charset="0"/>
              </a:rPr>
              <a:t>3. Belief in and submission to one God (Allah),</a:t>
            </a:r>
          </a:p>
          <a:p>
            <a:pPr lvl="2">
              <a:lnSpc>
                <a:spcPct val="90000"/>
              </a:lnSpc>
            </a:pPr>
            <a:r>
              <a:rPr lang="en-US" sz="3200" dirty="0">
                <a:latin typeface="KG First Time In Forever" panose="02000506000000020003" pitchFamily="2" charset="0"/>
                <a:ea typeface="KBScaredStraight" panose="02000603000000000000" pitchFamily="2" charset="0"/>
              </a:rPr>
              <a:t>4. Fasting during the month of Ramadan,</a:t>
            </a:r>
          </a:p>
          <a:p>
            <a:pPr lvl="2">
              <a:lnSpc>
                <a:spcPct val="90000"/>
              </a:lnSpc>
            </a:pPr>
            <a:r>
              <a:rPr lang="en-US" sz="3200" dirty="0">
                <a:latin typeface="KG First Time In Forever" panose="02000506000000020003" pitchFamily="2" charset="0"/>
                <a:ea typeface="KBScaredStraight" panose="02000603000000000000" pitchFamily="2" charset="0"/>
              </a:rPr>
              <a:t>5. and a trip (hajj) to Mecca once in a lifetime.</a:t>
            </a:r>
          </a:p>
          <a:p>
            <a:pPr marL="457200" indent="-4572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285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581626" y="662703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4901158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Text Box 11"/>
          <p:cNvSpPr txBox="1">
            <a:spLocks noChangeArrowheads="1"/>
          </p:cNvSpPr>
          <p:nvPr/>
        </p:nvSpPr>
        <p:spPr bwMode="auto">
          <a:xfrm>
            <a:off x="0" y="5548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000" dirty="0">
                <a:latin typeface="KG First Time In Forever" panose="02000506000000020003" pitchFamily="2" charset="0"/>
                <a:ea typeface="KBScaredStraight" panose="02000603000000000000" pitchFamily="2" charset="0"/>
              </a:rPr>
              <a:t>The Grand Mosque in Mecca</a:t>
            </a:r>
          </a:p>
        </p:txBody>
      </p:sp>
      <p:pic>
        <p:nvPicPr>
          <p:cNvPr id="12" name="Picture 4" descr="grandMosqueinMakk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 y="857250"/>
            <a:ext cx="9144000" cy="564356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62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999413" y="0"/>
            <a:ext cx="3296416"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Islam</a:t>
            </a:r>
          </a:p>
        </p:txBody>
      </p:sp>
      <p:sp>
        <p:nvSpPr>
          <p:cNvPr id="8" name="TextBox 7"/>
          <p:cNvSpPr txBox="1"/>
          <p:nvPr/>
        </p:nvSpPr>
        <p:spPr>
          <a:xfrm>
            <a:off x="748225" y="1423467"/>
            <a:ext cx="7798777" cy="5262979"/>
          </a:xfrm>
          <a:prstGeom prst="rect">
            <a:avLst/>
          </a:prstGeom>
          <a:noFill/>
        </p:spPr>
        <p:txBody>
          <a:bodyPr wrap="square" rtlCol="0">
            <a:spAutoFit/>
          </a:bodyPr>
          <a:lstStyle/>
          <a:p>
            <a:pPr marL="571500" indent="-571500">
              <a:buFont typeface="Arial" panose="020B0604020202020204" pitchFamily="34" charset="0"/>
              <a:buChar char="•"/>
            </a:pPr>
            <a:r>
              <a:rPr lang="en-US" sz="2500" dirty="0">
                <a:latin typeface="KG First Time In Forever" panose="02000506000000020003" pitchFamily="2" charset="0"/>
                <a:ea typeface="KBScaredStraight" panose="02000603000000000000" pitchFamily="2" charset="0"/>
              </a:rPr>
              <a:t>The two largest groups of Muslims are the Sunnis and the Shiites.</a:t>
            </a:r>
          </a:p>
          <a:p>
            <a:pPr marL="1028700" lvl="1" indent="-571500">
              <a:buFont typeface="Arial" panose="020B0604020202020204" pitchFamily="34" charset="0"/>
              <a:buChar char="•"/>
            </a:pPr>
            <a:r>
              <a:rPr lang="en-US" sz="2500" dirty="0">
                <a:latin typeface="KG First Time In Forever" panose="02000506000000020003" pitchFamily="2" charset="0"/>
                <a:ea typeface="KBScaredStraight" panose="02000603000000000000" pitchFamily="2" charset="0"/>
              </a:rPr>
              <a:t>The Sunnis account for about 90% of the world’s Muslims.</a:t>
            </a:r>
          </a:p>
          <a:p>
            <a:pPr marL="571500" indent="-5715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500" dirty="0">
                <a:latin typeface="KG First Time In Forever" panose="02000506000000020003" pitchFamily="2" charset="0"/>
                <a:ea typeface="KBScaredStraight" panose="02000603000000000000" pitchFamily="2" charset="0"/>
              </a:rPr>
              <a:t>Many Muslims are immigrating to Western Europe, making Islam the fastest growing religion in Europe.</a:t>
            </a:r>
          </a:p>
          <a:p>
            <a:pPr marL="571500" indent="-5715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500" dirty="0">
                <a:latin typeface="KG First Time In Forever" panose="02000506000000020003" pitchFamily="2" charset="0"/>
                <a:ea typeface="KBScaredStraight" panose="02000603000000000000" pitchFamily="2" charset="0"/>
              </a:rPr>
              <a:t>Muslim populations are highest in France, UK, and Germany, and in Eastern European countries like Bosnia and Albania.</a:t>
            </a:r>
          </a:p>
          <a:p>
            <a:pPr marL="571500" indent="-5715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500" dirty="0">
                <a:latin typeface="KG First Time In Forever" panose="02000506000000020003" pitchFamily="2" charset="0"/>
                <a:ea typeface="KBScaredStraight" panose="02000603000000000000" pitchFamily="2" charset="0"/>
              </a:rPr>
              <a:t>Today, there are about 1.3 billion followers of Islam.</a:t>
            </a:r>
          </a:p>
        </p:txBody>
      </p:sp>
      <p:sp>
        <p:nvSpPr>
          <p:cNvPr id="9" name="TextBox 8"/>
          <p:cNvSpPr txBox="1"/>
          <p:nvPr/>
        </p:nvSpPr>
        <p:spPr>
          <a:xfrm>
            <a:off x="581626" y="662703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887573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868568" y="0"/>
            <a:ext cx="7558096"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Monotheism</a:t>
            </a:r>
          </a:p>
        </p:txBody>
      </p:sp>
      <p:sp>
        <p:nvSpPr>
          <p:cNvPr id="8" name="TextBox 7"/>
          <p:cNvSpPr txBox="1"/>
          <p:nvPr/>
        </p:nvSpPr>
        <p:spPr>
          <a:xfrm>
            <a:off x="748225" y="1423467"/>
            <a:ext cx="7798777" cy="547842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While Europe is home to many religions, Judaism, Christianity, &amp; Islam are major religions practiced there.</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These religions have some similarities and even a common history.</a:t>
            </a:r>
          </a:p>
          <a:p>
            <a:pPr marL="457200" indent="-4572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Followers of each also practice </a:t>
            </a:r>
            <a:r>
              <a:rPr lang="en-US" sz="3200" b="1" dirty="0">
                <a:latin typeface="KG First Time In Forever" panose="02000506000000020003" pitchFamily="2" charset="0"/>
                <a:ea typeface="KBScaredStraight" panose="02000603000000000000" pitchFamily="2" charset="0"/>
              </a:rPr>
              <a:t>monotheism</a:t>
            </a:r>
            <a:r>
              <a:rPr lang="en-US" sz="3200" dirty="0">
                <a:latin typeface="KG First Time In Forever" panose="02000506000000020003" pitchFamily="2" charset="0"/>
                <a:ea typeface="KBScaredStraight" panose="02000603000000000000" pitchFamily="2" charset="0"/>
              </a:rPr>
              <a:t>, a belief in one god.</a:t>
            </a:r>
          </a:p>
          <a:p>
            <a:pPr>
              <a:buFont typeface="Monotype Sorts" pitchFamily="48" charset="2"/>
              <a:buNone/>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693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9" name="Picture 8" descr="letter2"/>
          <p:cNvPicPr>
            <a:picLocks noChangeAspect="1" noChangeArrowheads="1"/>
          </p:cNvPicPr>
          <p:nvPr/>
        </p:nvPicPr>
        <p:blipFill rotWithShape="1">
          <a:blip r:embed="rId2">
            <a:extLst>
              <a:ext uri="{28A0092B-C50C-407E-A947-70E740481C1C}">
                <a14:useLocalDpi xmlns:a14="http://schemas.microsoft.com/office/drawing/2010/main" val="0"/>
              </a:ext>
            </a:extLst>
          </a:blip>
          <a:srcRect l="7640" r="15950" b="5843"/>
          <a:stretch/>
        </p:blipFill>
        <p:spPr bwMode="auto">
          <a:xfrm>
            <a:off x="222966" y="203347"/>
            <a:ext cx="4572000" cy="3729137"/>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10" descr="letter1"/>
          <p:cNvPicPr>
            <a:picLocks noChangeAspect="1" noChangeArrowheads="1"/>
          </p:cNvPicPr>
          <p:nvPr/>
        </p:nvPicPr>
        <p:blipFill rotWithShape="1">
          <a:blip r:embed="rId3">
            <a:extLst>
              <a:ext uri="{28A0092B-C50C-407E-A947-70E740481C1C}">
                <a14:useLocalDpi xmlns:a14="http://schemas.microsoft.com/office/drawing/2010/main" val="0"/>
              </a:ext>
            </a:extLst>
          </a:blip>
          <a:srcRect t="3368" r="6480" b="4943"/>
          <a:stretch/>
        </p:blipFill>
        <p:spPr bwMode="auto">
          <a:xfrm>
            <a:off x="4369158" y="3371959"/>
            <a:ext cx="4572000" cy="3362846"/>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 Box 11"/>
          <p:cNvSpPr txBox="1">
            <a:spLocks noChangeArrowheads="1"/>
          </p:cNvSpPr>
          <p:nvPr/>
        </p:nvSpPr>
        <p:spPr bwMode="auto">
          <a:xfrm>
            <a:off x="212902" y="4100108"/>
            <a:ext cx="394334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000" dirty="0">
                <a:latin typeface="KG First Time In Forever" panose="02000506000000020003" pitchFamily="2" charset="0"/>
                <a:ea typeface="KBScaredStraight" panose="02000603000000000000" pitchFamily="2" charset="0"/>
              </a:rPr>
              <a:t>Two letters written by Muhammad…so old!</a:t>
            </a:r>
          </a:p>
        </p:txBody>
      </p:sp>
    </p:spTree>
    <p:extLst>
      <p:ext uri="{BB962C8B-B14F-4D97-AF65-F5344CB8AC3E}">
        <p14:creationId xmlns:p14="http://schemas.microsoft.com/office/powerpoint/2010/main" val="1847231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8" name="Picture 4" descr="prophets_clot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51" y="145974"/>
            <a:ext cx="5029200" cy="3351456"/>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5" descr="swords_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094" y="3351370"/>
            <a:ext cx="5029200" cy="3351824"/>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 Box 7"/>
          <p:cNvSpPr txBox="1">
            <a:spLocks noChangeArrowheads="1"/>
          </p:cNvSpPr>
          <p:nvPr/>
        </p:nvSpPr>
        <p:spPr bwMode="auto">
          <a:xfrm>
            <a:off x="4656846" y="463291"/>
            <a:ext cx="441373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400" dirty="0">
                <a:latin typeface="KG First Time In Forever" panose="02000506000000020003" pitchFamily="2" charset="0"/>
                <a:ea typeface="KBScaredStraight" panose="02000603000000000000" pitchFamily="2" charset="0"/>
              </a:rPr>
              <a:t>Muhammad’s Hat, Robe, &amp; Staff</a:t>
            </a:r>
          </a:p>
        </p:txBody>
      </p:sp>
      <p:sp>
        <p:nvSpPr>
          <p:cNvPr id="11" name="Text Box 7"/>
          <p:cNvSpPr txBox="1">
            <a:spLocks noChangeArrowheads="1"/>
          </p:cNvSpPr>
          <p:nvPr/>
        </p:nvSpPr>
        <p:spPr bwMode="auto">
          <a:xfrm>
            <a:off x="70430" y="4797751"/>
            <a:ext cx="394788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400" dirty="0">
                <a:latin typeface="KG First Time In Forever" panose="02000506000000020003" pitchFamily="2" charset="0"/>
                <a:ea typeface="KBScaredStraight" panose="02000603000000000000" pitchFamily="2" charset="0"/>
              </a:rPr>
              <a:t>Muhammad’s Swords</a:t>
            </a:r>
          </a:p>
        </p:txBody>
      </p:sp>
    </p:spTree>
    <p:extLst>
      <p:ext uri="{BB962C8B-B14F-4D97-AF65-F5344CB8AC3E}">
        <p14:creationId xmlns:p14="http://schemas.microsoft.com/office/powerpoint/2010/main" val="2744394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Text Box 11"/>
          <p:cNvSpPr txBox="1">
            <a:spLocks noChangeArrowheads="1"/>
          </p:cNvSpPr>
          <p:nvPr/>
        </p:nvSpPr>
        <p:spPr bwMode="auto">
          <a:xfrm>
            <a:off x="457783" y="3652526"/>
            <a:ext cx="43407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000" dirty="0">
                <a:latin typeface="KG First Time In Forever" panose="02000506000000020003" pitchFamily="2" charset="0"/>
                <a:ea typeface="KBScaredStraight" panose="02000603000000000000" pitchFamily="2" charset="0"/>
              </a:rPr>
              <a:t>A Piece of Muhammad’s Hair</a:t>
            </a:r>
          </a:p>
        </p:txBody>
      </p:sp>
      <p:pic>
        <p:nvPicPr>
          <p:cNvPr id="12" name="Picture 4" descr="h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51" y="181054"/>
            <a:ext cx="5029200" cy="3351965"/>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5" descr="normal_Sandal Belonging to Prophet Muhammad Peace Be Upon Him)"/>
          <p:cNvPicPr>
            <a:picLocks noChangeAspect="1" noChangeArrowheads="1"/>
          </p:cNvPicPr>
          <p:nvPr/>
        </p:nvPicPr>
        <p:blipFill rotWithShape="1">
          <a:blip r:embed="rId3">
            <a:extLst>
              <a:ext uri="{28A0092B-C50C-407E-A947-70E740481C1C}">
                <a14:useLocalDpi xmlns:a14="http://schemas.microsoft.com/office/drawing/2010/main" val="0"/>
              </a:ext>
            </a:extLst>
          </a:blip>
          <a:srcRect t="8568" b="7047"/>
          <a:stretch/>
        </p:blipFill>
        <p:spPr bwMode="auto">
          <a:xfrm>
            <a:off x="5256309" y="737743"/>
            <a:ext cx="3749040" cy="478009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 Box 11"/>
          <p:cNvSpPr txBox="1">
            <a:spLocks noChangeArrowheads="1"/>
          </p:cNvSpPr>
          <p:nvPr/>
        </p:nvSpPr>
        <p:spPr bwMode="auto">
          <a:xfrm>
            <a:off x="4921616" y="5517833"/>
            <a:ext cx="43407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000" dirty="0">
                <a:latin typeface="KG First Time In Forever" panose="02000506000000020003" pitchFamily="2" charset="0"/>
                <a:ea typeface="KBScaredStraight" panose="02000603000000000000" pitchFamily="2" charset="0"/>
              </a:rPr>
              <a:t>Muhammad’s Sandal</a:t>
            </a:r>
          </a:p>
        </p:txBody>
      </p:sp>
    </p:spTree>
    <p:extLst>
      <p:ext uri="{BB962C8B-B14F-4D97-AF65-F5344CB8AC3E}">
        <p14:creationId xmlns:p14="http://schemas.microsoft.com/office/powerpoint/2010/main" val="818439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1" name="Text Box 11"/>
          <p:cNvSpPr txBox="1">
            <a:spLocks noChangeArrowheads="1"/>
          </p:cNvSpPr>
          <p:nvPr/>
        </p:nvSpPr>
        <p:spPr bwMode="auto">
          <a:xfrm>
            <a:off x="-375414" y="64153"/>
            <a:ext cx="70008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000" dirty="0">
                <a:latin typeface="KG First Time In Forever" panose="02000506000000020003" pitchFamily="2" charset="0"/>
                <a:ea typeface="KBScaredStraight" panose="02000603000000000000" pitchFamily="2" charset="0"/>
              </a:rPr>
              <a:t>The Green Dome in Medina</a:t>
            </a:r>
          </a:p>
        </p:txBody>
      </p:sp>
      <p:pic>
        <p:nvPicPr>
          <p:cNvPr id="12" name="Picture 4" descr="GreenD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43" y="791329"/>
            <a:ext cx="5852160" cy="4361632"/>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5" descr="Image2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307" y="3831163"/>
            <a:ext cx="3825875" cy="2459038"/>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 Box 11"/>
          <p:cNvSpPr txBox="1">
            <a:spLocks noChangeArrowheads="1"/>
          </p:cNvSpPr>
          <p:nvPr/>
        </p:nvSpPr>
        <p:spPr bwMode="auto">
          <a:xfrm>
            <a:off x="5967695" y="2360957"/>
            <a:ext cx="309289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2800" dirty="0">
                <a:latin typeface="KG First Time In Forever" panose="02000506000000020003" pitchFamily="2" charset="0"/>
                <a:ea typeface="KBScaredStraight" panose="02000603000000000000" pitchFamily="2" charset="0"/>
              </a:rPr>
              <a:t>Muhammad’s grave lies under the Green Dome.</a:t>
            </a:r>
          </a:p>
        </p:txBody>
      </p:sp>
    </p:spTree>
    <p:extLst>
      <p:ext uri="{BB962C8B-B14F-4D97-AF65-F5344CB8AC3E}">
        <p14:creationId xmlns:p14="http://schemas.microsoft.com/office/powerpoint/2010/main" val="3501379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55810456"/>
              </p:ext>
            </p:extLst>
          </p:nvPr>
        </p:nvGraphicFramePr>
        <p:xfrm>
          <a:off x="172008" y="62932"/>
          <a:ext cx="8043779" cy="6674043"/>
        </p:xfrm>
        <a:graphic>
          <a:graphicData uri="http://schemas.openxmlformats.org/drawingml/2006/table">
            <a:tbl>
              <a:tblPr firstRow="1" bandRow="1">
                <a:tableStyleId>{5940675A-B579-460E-94D1-54222C63F5DA}</a:tableStyleId>
              </a:tblPr>
              <a:tblGrid>
                <a:gridCol w="3741086">
                  <a:extLst>
                    <a:ext uri="{9D8B030D-6E8A-4147-A177-3AD203B41FA5}">
                      <a16:colId xmlns:a16="http://schemas.microsoft.com/office/drawing/2014/main" val="20000"/>
                    </a:ext>
                  </a:extLst>
                </a:gridCol>
                <a:gridCol w="1035424">
                  <a:extLst>
                    <a:ext uri="{9D8B030D-6E8A-4147-A177-3AD203B41FA5}">
                      <a16:colId xmlns:a16="http://schemas.microsoft.com/office/drawing/2014/main" val="20001"/>
                    </a:ext>
                  </a:extLst>
                </a:gridCol>
                <a:gridCol w="981635">
                  <a:extLst>
                    <a:ext uri="{9D8B030D-6E8A-4147-A177-3AD203B41FA5}">
                      <a16:colId xmlns:a16="http://schemas.microsoft.com/office/drawing/2014/main" val="20002"/>
                    </a:ext>
                  </a:extLst>
                </a:gridCol>
                <a:gridCol w="632012">
                  <a:extLst>
                    <a:ext uri="{9D8B030D-6E8A-4147-A177-3AD203B41FA5}">
                      <a16:colId xmlns:a16="http://schemas.microsoft.com/office/drawing/2014/main" val="20003"/>
                    </a:ext>
                  </a:extLst>
                </a:gridCol>
                <a:gridCol w="658906">
                  <a:extLst>
                    <a:ext uri="{9D8B030D-6E8A-4147-A177-3AD203B41FA5}">
                      <a16:colId xmlns:a16="http://schemas.microsoft.com/office/drawing/2014/main" val="20004"/>
                    </a:ext>
                  </a:extLst>
                </a:gridCol>
                <a:gridCol w="639797">
                  <a:extLst>
                    <a:ext uri="{9D8B030D-6E8A-4147-A177-3AD203B41FA5}">
                      <a16:colId xmlns:a16="http://schemas.microsoft.com/office/drawing/2014/main" val="20005"/>
                    </a:ext>
                  </a:extLst>
                </a:gridCol>
                <a:gridCol w="354919">
                  <a:extLst>
                    <a:ext uri="{9D8B030D-6E8A-4147-A177-3AD203B41FA5}">
                      <a16:colId xmlns:a16="http://schemas.microsoft.com/office/drawing/2014/main" val="20006"/>
                    </a:ext>
                  </a:extLst>
                </a:gridCol>
              </a:tblGrid>
              <a:tr h="1304915">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0"/>
                  </a:ext>
                </a:extLst>
              </a:tr>
              <a:tr h="1820748">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79427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75410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rot="5400000">
            <a:off x="-920148" y="879554"/>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rot="5400000">
            <a:off x="7310497" y="3198048"/>
            <a:ext cx="3070392" cy="438582"/>
          </a:xfrm>
          <a:prstGeom prst="rect">
            <a:avLst/>
          </a:prstGeom>
          <a:noFill/>
        </p:spPr>
        <p:txBody>
          <a:bodyPr wrap="none" lIns="68580" tIns="34290" rIns="68580" bIns="34290">
            <a:spAutoFit/>
          </a:bodyPr>
          <a:lstStyle/>
          <a:p>
            <a:pPr algn="ctr"/>
            <a:r>
              <a:rPr lang="en-US" sz="2400" dirty="0">
                <a:ln w="10160">
                  <a:noFill/>
                  <a:prstDash val="solid"/>
                </a:ln>
                <a:latin typeface="KG Second Chances Solid" panose="02000000000000000000" pitchFamily="2" charset="0"/>
              </a:rPr>
              <a:t>Europe’s Religions</a:t>
            </a:r>
          </a:p>
        </p:txBody>
      </p:sp>
      <p:sp>
        <p:nvSpPr>
          <p:cNvPr id="10" name="TextBox 9"/>
          <p:cNvSpPr txBox="1"/>
          <p:nvPr/>
        </p:nvSpPr>
        <p:spPr>
          <a:xfrm rot="5400000">
            <a:off x="4945869" y="3140428"/>
            <a:ext cx="6858000" cy="703013"/>
          </a:xfrm>
          <a:prstGeom prst="rect">
            <a:avLst/>
          </a:prstGeom>
          <a:noFill/>
        </p:spPr>
        <p:txBody>
          <a:bodyPr wrap="square" rtlCol="0">
            <a:spAutoFit/>
          </a:bodyPr>
          <a:lstStyle/>
          <a:p>
            <a:pPr>
              <a:lnSpc>
                <a:spcPct val="107000"/>
              </a:lnSpc>
              <a:spcAft>
                <a:spcPts val="600"/>
              </a:spcAft>
            </a:pPr>
            <a:r>
              <a:rPr lang="en-US" sz="1200" b="1" dirty="0">
                <a:latin typeface="KBScaredStraight" panose="02000603000000000000" pitchFamily="2" charset="0"/>
                <a:ea typeface="KBScaredStraight" panose="02000603000000000000" pitchFamily="2" charset="0"/>
              </a:rPr>
              <a:t>Directions</a:t>
            </a:r>
            <a:r>
              <a:rPr lang="en-US" sz="1200" dirty="0">
                <a:latin typeface="KBScaredStraight" panose="02000603000000000000" pitchFamily="2" charset="0"/>
                <a:ea typeface="KBScaredStraight" panose="02000603000000000000" pitchFamily="2" charset="0"/>
              </a:rPr>
              <a:t>: </a:t>
            </a:r>
            <a:r>
              <a:rPr lang="en-US" sz="1200" dirty="0">
                <a:latin typeface="KBScaredStraight" panose="02000603000000000000" pitchFamily="2" charset="0"/>
                <a:ea typeface="KBScaredStraight" panose="02000603000000000000" pitchFamily="2" charset="0"/>
                <a:cs typeface="Arial" panose="020B0604020202020204" pitchFamily="34" charset="0"/>
              </a:rPr>
              <a:t>Complete the chart below with information that you learn during the presentation.</a:t>
            </a:r>
          </a:p>
          <a:p>
            <a:endParaRPr lang="en-US" sz="900" dirty="0">
              <a:latin typeface="KBScaredStraight" panose="02000603000000000000" pitchFamily="2" charset="0"/>
              <a:ea typeface="KBScaredStraight" panose="02000603000000000000" pitchFamily="2" charset="0"/>
            </a:endParaRPr>
          </a:p>
        </p:txBody>
      </p:sp>
      <p:sp>
        <p:nvSpPr>
          <p:cNvPr id="14" name="TextBox 13"/>
          <p:cNvSpPr txBox="1"/>
          <p:nvPr/>
        </p:nvSpPr>
        <p:spPr>
          <a:xfrm rot="5400000">
            <a:off x="6964152" y="1935123"/>
            <a:ext cx="1869144" cy="637097"/>
          </a:xfrm>
          <a:prstGeom prst="rect">
            <a:avLst/>
          </a:prstGeom>
          <a:noFill/>
        </p:spPr>
        <p:txBody>
          <a:bodyPr wrap="square" rtlCol="0">
            <a:spAutoFit/>
          </a:bodyPr>
          <a:lstStyle/>
          <a:p>
            <a:pPr algn="ctr">
              <a:lnSpc>
                <a:spcPct val="107000"/>
              </a:lnSpc>
              <a:spcAft>
                <a:spcPts val="600"/>
              </a:spcAft>
            </a:pPr>
            <a:r>
              <a:rPr lang="en-US" sz="2000" dirty="0">
                <a:latin typeface="KG Second Chances Solid" panose="02000000000000000000" pitchFamily="2" charset="0"/>
                <a:ea typeface="KBScaredStraight" panose="02000603000000000000" pitchFamily="2" charset="0"/>
              </a:rPr>
              <a:t>Judaism</a:t>
            </a:r>
            <a:endParaRPr lang="en-US" sz="1400" dirty="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dirty="0">
              <a:latin typeface="KBScaredStraight" panose="02000603000000000000" pitchFamily="2" charset="0"/>
              <a:ea typeface="KBScaredStraight" panose="02000603000000000000" pitchFamily="2" charset="0"/>
            </a:endParaRPr>
          </a:p>
        </p:txBody>
      </p:sp>
      <p:sp>
        <p:nvSpPr>
          <p:cNvPr id="20" name="TextBox 19"/>
          <p:cNvSpPr txBox="1"/>
          <p:nvPr/>
        </p:nvSpPr>
        <p:spPr>
          <a:xfrm rot="5400000">
            <a:off x="6915925" y="504493"/>
            <a:ext cx="1256168" cy="373051"/>
          </a:xfrm>
          <a:prstGeom prst="rect">
            <a:avLst/>
          </a:prstGeom>
          <a:noFill/>
        </p:spPr>
        <p:txBody>
          <a:bodyPr wrap="square" rtlCol="0">
            <a:spAutoFit/>
          </a:bodyPr>
          <a:lstStyle/>
          <a:p>
            <a:pPr algn="ctr">
              <a:lnSpc>
                <a:spcPct val="107000"/>
              </a:lnSpc>
              <a:spcAft>
                <a:spcPts val="600"/>
              </a:spcAft>
            </a:pPr>
            <a:r>
              <a:rPr lang="en-US" dirty="0">
                <a:latin typeface="KG First Time In Forever" panose="02000506000000020003" pitchFamily="2" charset="0"/>
                <a:ea typeface="KBScaredStraight" panose="02000603000000000000" pitchFamily="2" charset="0"/>
              </a:rPr>
              <a:t>Founder</a:t>
            </a:r>
            <a:endParaRPr lang="en-US" sz="1100" dirty="0">
              <a:latin typeface="KG First Time In Forever" panose="02000506000000020003" pitchFamily="2" charset="0"/>
              <a:ea typeface="KBScaredStraight" panose="02000603000000000000" pitchFamily="2" charset="0"/>
            </a:endParaRPr>
          </a:p>
        </p:txBody>
      </p:sp>
      <p:sp>
        <p:nvSpPr>
          <p:cNvPr id="23" name="TextBox 22"/>
          <p:cNvSpPr txBox="1"/>
          <p:nvPr/>
        </p:nvSpPr>
        <p:spPr>
          <a:xfrm rot="5400000">
            <a:off x="6282530" y="5578633"/>
            <a:ext cx="3234017" cy="637097"/>
          </a:xfrm>
          <a:prstGeom prst="rect">
            <a:avLst/>
          </a:prstGeom>
          <a:noFill/>
        </p:spPr>
        <p:txBody>
          <a:bodyPr wrap="square" rtlCol="0">
            <a:spAutoFit/>
          </a:bodyPr>
          <a:lstStyle/>
          <a:p>
            <a:pPr algn="ctr">
              <a:lnSpc>
                <a:spcPct val="107000"/>
              </a:lnSpc>
              <a:spcAft>
                <a:spcPts val="600"/>
              </a:spcAft>
            </a:pPr>
            <a:r>
              <a:rPr lang="en-US" sz="2000" dirty="0">
                <a:latin typeface="KG Second Chances Solid" panose="02000000000000000000" pitchFamily="2" charset="0"/>
                <a:ea typeface="KBScaredStraight" panose="02000603000000000000" pitchFamily="2" charset="0"/>
              </a:rPr>
              <a:t>Islam</a:t>
            </a:r>
            <a:endParaRPr lang="en-US" sz="2800" dirty="0">
              <a:latin typeface="KG Second Chances Solid" panose="02000000000000000000" pitchFamily="2" charset="0"/>
              <a:ea typeface="KBScaredStraight" panose="02000603000000000000" pitchFamily="2" charset="0"/>
              <a:cs typeface="Arial" panose="020B0604020202020204" pitchFamily="34" charset="0"/>
            </a:endParaRPr>
          </a:p>
          <a:p>
            <a:endParaRPr lang="en-US" sz="900" dirty="0">
              <a:latin typeface="KBScaredStraight" panose="02000603000000000000" pitchFamily="2" charset="0"/>
              <a:ea typeface="KBScaredStraight" panose="02000603000000000000" pitchFamily="2" charset="0"/>
            </a:endParaRPr>
          </a:p>
        </p:txBody>
      </p:sp>
      <p:sp>
        <p:nvSpPr>
          <p:cNvPr id="40" name="TextBox 39"/>
          <p:cNvSpPr txBox="1"/>
          <p:nvPr/>
        </p:nvSpPr>
        <p:spPr>
          <a:xfrm rot="5400000">
            <a:off x="7080915" y="3923209"/>
            <a:ext cx="1869144" cy="399212"/>
          </a:xfrm>
          <a:prstGeom prst="rect">
            <a:avLst/>
          </a:prstGeom>
          <a:noFill/>
        </p:spPr>
        <p:txBody>
          <a:bodyPr wrap="square" rtlCol="0">
            <a:spAutoFit/>
          </a:bodyPr>
          <a:lstStyle/>
          <a:p>
            <a:pPr algn="ctr">
              <a:lnSpc>
                <a:spcPct val="107000"/>
              </a:lnSpc>
              <a:spcAft>
                <a:spcPts val="600"/>
              </a:spcAft>
            </a:pPr>
            <a:r>
              <a:rPr lang="en-US" sz="2000" dirty="0">
                <a:latin typeface="KG Second Chances Solid" panose="02000000000000000000" pitchFamily="2" charset="0"/>
                <a:ea typeface="KBScaredStraight" panose="02000603000000000000" pitchFamily="2" charset="0"/>
              </a:rPr>
              <a:t>Christianity</a:t>
            </a:r>
            <a:endParaRPr lang="en-US" sz="900" dirty="0">
              <a:latin typeface="KBScaredStraight" panose="02000603000000000000" pitchFamily="2" charset="0"/>
              <a:ea typeface="KBScaredStraight" panose="02000603000000000000" pitchFamily="2" charset="0"/>
            </a:endParaRPr>
          </a:p>
        </p:txBody>
      </p:sp>
      <p:sp>
        <p:nvSpPr>
          <p:cNvPr id="13" name="TextBox 12"/>
          <p:cNvSpPr txBox="1"/>
          <p:nvPr/>
        </p:nvSpPr>
        <p:spPr>
          <a:xfrm rot="5400000">
            <a:off x="6239739" y="348490"/>
            <a:ext cx="1256168" cy="685059"/>
          </a:xfrm>
          <a:prstGeom prst="rect">
            <a:avLst/>
          </a:prstGeom>
          <a:noFill/>
        </p:spPr>
        <p:txBody>
          <a:bodyPr wrap="square" rtlCol="0">
            <a:spAutoFit/>
          </a:bodyPr>
          <a:lstStyle/>
          <a:p>
            <a:pPr algn="ctr">
              <a:lnSpc>
                <a:spcPct val="107000"/>
              </a:lnSpc>
              <a:spcAft>
                <a:spcPts val="600"/>
              </a:spcAft>
            </a:pPr>
            <a:r>
              <a:rPr lang="en-US" dirty="0">
                <a:latin typeface="KG First Time In Forever" panose="02000506000000020003" pitchFamily="2" charset="0"/>
                <a:ea typeface="KBScaredStraight" panose="02000603000000000000" pitchFamily="2" charset="0"/>
              </a:rPr>
              <a:t>Date Began</a:t>
            </a:r>
          </a:p>
        </p:txBody>
      </p:sp>
      <p:sp>
        <p:nvSpPr>
          <p:cNvPr id="15" name="TextBox 14"/>
          <p:cNvSpPr txBox="1"/>
          <p:nvPr/>
        </p:nvSpPr>
        <p:spPr>
          <a:xfrm rot="5400000">
            <a:off x="5615380" y="523564"/>
            <a:ext cx="1256168" cy="388696"/>
          </a:xfrm>
          <a:prstGeom prst="rect">
            <a:avLst/>
          </a:prstGeom>
          <a:noFill/>
        </p:spPr>
        <p:txBody>
          <a:bodyPr wrap="square" rtlCol="0">
            <a:spAutoFit/>
          </a:bodyPr>
          <a:lstStyle/>
          <a:p>
            <a:pPr algn="ctr">
              <a:lnSpc>
                <a:spcPct val="107000"/>
              </a:lnSpc>
              <a:spcAft>
                <a:spcPts val="600"/>
              </a:spcAft>
            </a:pPr>
            <a:r>
              <a:rPr lang="en-US" dirty="0">
                <a:latin typeface="KG First Time In Forever" panose="02000506000000020003" pitchFamily="2" charset="0"/>
                <a:ea typeface="KBScaredStraight" panose="02000603000000000000" pitchFamily="2" charset="0"/>
              </a:rPr>
              <a:t>Holy Book</a:t>
            </a:r>
            <a:endParaRPr lang="en-US" sz="1100" dirty="0">
              <a:latin typeface="KG First Time In Forever" panose="02000506000000020003" pitchFamily="2" charset="0"/>
              <a:ea typeface="KBScaredStraight" panose="02000603000000000000" pitchFamily="2" charset="0"/>
            </a:endParaRPr>
          </a:p>
        </p:txBody>
      </p:sp>
      <p:sp>
        <p:nvSpPr>
          <p:cNvPr id="16" name="TextBox 15"/>
          <p:cNvSpPr txBox="1"/>
          <p:nvPr/>
        </p:nvSpPr>
        <p:spPr>
          <a:xfrm rot="5400000">
            <a:off x="4791791" y="375383"/>
            <a:ext cx="1256168" cy="685059"/>
          </a:xfrm>
          <a:prstGeom prst="rect">
            <a:avLst/>
          </a:prstGeom>
          <a:noFill/>
        </p:spPr>
        <p:txBody>
          <a:bodyPr wrap="square" rtlCol="0">
            <a:spAutoFit/>
          </a:bodyPr>
          <a:lstStyle/>
          <a:p>
            <a:pPr algn="ctr">
              <a:lnSpc>
                <a:spcPct val="107000"/>
              </a:lnSpc>
              <a:spcAft>
                <a:spcPts val="600"/>
              </a:spcAft>
            </a:pPr>
            <a:r>
              <a:rPr lang="en-US" dirty="0">
                <a:latin typeface="KG First Time In Forever" panose="02000506000000020003" pitchFamily="2" charset="0"/>
                <a:ea typeface="KBScaredStraight" panose="02000603000000000000" pitchFamily="2" charset="0"/>
              </a:rPr>
              <a:t>Followers &amp; How Many</a:t>
            </a:r>
            <a:endParaRPr lang="en-US" sz="1100" dirty="0">
              <a:latin typeface="KG First Time In Forever" panose="02000506000000020003" pitchFamily="2" charset="0"/>
              <a:ea typeface="KBScaredStraight" panose="02000603000000000000" pitchFamily="2" charset="0"/>
            </a:endParaRPr>
          </a:p>
        </p:txBody>
      </p:sp>
      <p:sp>
        <p:nvSpPr>
          <p:cNvPr id="17" name="TextBox 16"/>
          <p:cNvSpPr txBox="1"/>
          <p:nvPr/>
        </p:nvSpPr>
        <p:spPr>
          <a:xfrm rot="5400000">
            <a:off x="3803435" y="375383"/>
            <a:ext cx="1256168" cy="685059"/>
          </a:xfrm>
          <a:prstGeom prst="rect">
            <a:avLst/>
          </a:prstGeom>
          <a:noFill/>
        </p:spPr>
        <p:txBody>
          <a:bodyPr wrap="square" rtlCol="0">
            <a:spAutoFit/>
          </a:bodyPr>
          <a:lstStyle/>
          <a:p>
            <a:pPr algn="ctr">
              <a:lnSpc>
                <a:spcPct val="107000"/>
              </a:lnSpc>
              <a:spcAft>
                <a:spcPts val="600"/>
              </a:spcAft>
            </a:pPr>
            <a:r>
              <a:rPr lang="en-US" dirty="0">
                <a:latin typeface="KG First Time In Forever" panose="02000506000000020003" pitchFamily="2" charset="0"/>
                <a:ea typeface="KBScaredStraight" panose="02000603000000000000" pitchFamily="2" charset="0"/>
              </a:rPr>
              <a:t>Location in Europe</a:t>
            </a:r>
            <a:endParaRPr lang="en-US" sz="1100" dirty="0">
              <a:latin typeface="KG First Time In Forever" panose="02000506000000020003" pitchFamily="2" charset="0"/>
              <a:ea typeface="KBScaredStraight" panose="02000603000000000000" pitchFamily="2" charset="0"/>
            </a:endParaRPr>
          </a:p>
        </p:txBody>
      </p:sp>
      <p:sp>
        <p:nvSpPr>
          <p:cNvPr id="18" name="TextBox 17"/>
          <p:cNvSpPr txBox="1"/>
          <p:nvPr/>
        </p:nvSpPr>
        <p:spPr>
          <a:xfrm rot="5400000">
            <a:off x="1383533" y="375383"/>
            <a:ext cx="1256168" cy="685059"/>
          </a:xfrm>
          <a:prstGeom prst="rect">
            <a:avLst/>
          </a:prstGeom>
          <a:noFill/>
        </p:spPr>
        <p:txBody>
          <a:bodyPr wrap="square" rtlCol="0">
            <a:spAutoFit/>
          </a:bodyPr>
          <a:lstStyle/>
          <a:p>
            <a:pPr algn="ctr">
              <a:lnSpc>
                <a:spcPct val="107000"/>
              </a:lnSpc>
              <a:spcAft>
                <a:spcPts val="600"/>
              </a:spcAft>
            </a:pPr>
            <a:r>
              <a:rPr lang="en-US" dirty="0">
                <a:latin typeface="KG First Time In Forever" panose="02000506000000020003" pitchFamily="2" charset="0"/>
                <a:ea typeface="KBScaredStraight" panose="02000603000000000000" pitchFamily="2" charset="0"/>
              </a:rPr>
              <a:t>Important Facts</a:t>
            </a:r>
            <a:endParaRPr lang="en-US" sz="1100" dirty="0">
              <a:latin typeface="KG First Time In Forever" panose="02000506000000020003" pitchFamily="2" charset="0"/>
              <a:ea typeface="KBScaredStraight" panose="02000603000000000000" pitchFamily="2" charset="0"/>
            </a:endParaRPr>
          </a:p>
        </p:txBody>
      </p:sp>
    </p:spTree>
    <p:extLst>
      <p:ext uri="{BB962C8B-B14F-4D97-AF65-F5344CB8AC3E}">
        <p14:creationId xmlns:p14="http://schemas.microsoft.com/office/powerpoint/2010/main" val="763536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20725"/>
            <a:ext cx="1872440" cy="20574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31277"/>
            <a:ext cx="1872440" cy="2057400"/>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0379" y="2020725"/>
            <a:ext cx="1872440" cy="2057400"/>
          </a:xfrm>
          <a:prstGeom prst="rect">
            <a:avLst/>
          </a:prstGeom>
        </p:spPr>
      </p:pic>
      <p:sp>
        <p:nvSpPr>
          <p:cNvPr id="3" name="TextBox 2"/>
          <p:cNvSpPr txBox="1"/>
          <p:nvPr/>
        </p:nvSpPr>
        <p:spPr>
          <a:xfrm>
            <a:off x="97972" y="577817"/>
            <a:ext cx="9046028" cy="646331"/>
          </a:xfrm>
          <a:prstGeom prst="rect">
            <a:avLst/>
          </a:prstGeom>
          <a:noFill/>
        </p:spPr>
        <p:txBody>
          <a:bodyPr wrap="square" rtlCol="0">
            <a:spAutoFit/>
          </a:bodyPr>
          <a:lstStyle/>
          <a:p>
            <a:r>
              <a:rPr lang="en-US" sz="900" b="1" dirty="0">
                <a:latin typeface="KG First Time In Forever" panose="02000506000000020003" pitchFamily="2" charset="0"/>
                <a:ea typeface="Tahoma" panose="020B0604030504040204" pitchFamily="34" charset="0"/>
                <a:cs typeface="Tahoma" panose="020B0604030504040204" pitchFamily="34" charset="0"/>
              </a:rPr>
              <a:t>Directions</a:t>
            </a:r>
            <a:r>
              <a:rPr lang="en-US" sz="900" dirty="0">
                <a:latin typeface="KG First Time In Forever" panose="02000506000000020003" pitchFamily="2" charset="0"/>
                <a:ea typeface="Tahoma" panose="020B0604030504040204" pitchFamily="34" charset="0"/>
                <a:cs typeface="Tahoma" panose="020B0604030504040204" pitchFamily="34" charset="0"/>
              </a:rPr>
              <a:t>: If the people below were speaking about their religion, what would they say? Include information about the religion’s founder, holy book, followers,, etc. Add clothing, facial expressions, and symbols to help distinguish who the people are when you are finished writing.</a:t>
            </a: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p:txBody>
      </p:sp>
      <p:sp>
        <p:nvSpPr>
          <p:cNvPr id="9" name="Rectangle 8"/>
          <p:cNvSpPr/>
          <p:nvPr/>
        </p:nvSpPr>
        <p:spPr>
          <a:xfrm>
            <a:off x="12304" y="46902"/>
            <a:ext cx="9055496" cy="530915"/>
          </a:xfrm>
          <a:prstGeom prst="rect">
            <a:avLst/>
          </a:prstGeom>
          <a:noFill/>
        </p:spPr>
        <p:txBody>
          <a:bodyPr wrap="square" lIns="68580" tIns="34290" rIns="68580" bIns="34290">
            <a:spAutoFit/>
          </a:bodyPr>
          <a:lstStyle/>
          <a:p>
            <a:pPr algn="ctr"/>
            <a:r>
              <a:rPr lang="en-US" sz="3000" dirty="0">
                <a:ln w="10160">
                  <a:solidFill>
                    <a:sysClr val="windowText" lastClr="000000"/>
                  </a:solidFill>
                  <a:prstDash val="solid"/>
                </a:ln>
                <a:solidFill>
                  <a:schemeClr val="bg2">
                    <a:lumMod val="90000"/>
                  </a:schemeClr>
                </a:solidFill>
                <a:latin typeface="KG Second Chances Solid" panose="02000000000000000000" pitchFamily="2" charset="0"/>
              </a:rPr>
              <a:t>Meet the Religions: Caricatures</a:t>
            </a:r>
          </a:p>
        </p:txBody>
      </p:sp>
      <p:sp>
        <p:nvSpPr>
          <p:cNvPr id="10" name="TextBox 9"/>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graphicFrame>
        <p:nvGraphicFramePr>
          <p:cNvPr id="4" name="Table 3"/>
          <p:cNvGraphicFramePr>
            <a:graphicFrameLocks noGrp="1"/>
          </p:cNvGraphicFramePr>
          <p:nvPr>
            <p:extLst>
              <p:ext uri="{D42A27DB-BD31-4B8C-83A1-F6EECF244321}">
                <p14:modId xmlns:p14="http://schemas.microsoft.com/office/powerpoint/2010/main" val="2186972182"/>
              </p:ext>
            </p:extLst>
          </p:nvPr>
        </p:nvGraphicFramePr>
        <p:xfrm>
          <a:off x="198332" y="1108732"/>
          <a:ext cx="8683440" cy="6644640"/>
        </p:xfrm>
        <a:graphic>
          <a:graphicData uri="http://schemas.openxmlformats.org/drawingml/2006/table">
            <a:tbl>
              <a:tblPr firstRow="1" bandRow="1">
                <a:tableStyleId>{5940675A-B579-460E-94D1-54222C63F5DA}</a:tableStyleId>
              </a:tblPr>
              <a:tblGrid>
                <a:gridCol w="4341720">
                  <a:extLst>
                    <a:ext uri="{9D8B030D-6E8A-4147-A177-3AD203B41FA5}">
                      <a16:colId xmlns:a16="http://schemas.microsoft.com/office/drawing/2014/main" val="20000"/>
                    </a:ext>
                  </a:extLst>
                </a:gridCol>
                <a:gridCol w="4341720">
                  <a:extLst>
                    <a:ext uri="{9D8B030D-6E8A-4147-A177-3AD203B41FA5}">
                      <a16:colId xmlns:a16="http://schemas.microsoft.com/office/drawing/2014/main" val="20001"/>
                    </a:ext>
                  </a:extLst>
                </a:gridCol>
              </a:tblGrid>
              <a:tr h="2057400">
                <a:tc>
                  <a:txBody>
                    <a:bodyPr/>
                    <a:lstStyle/>
                    <a:p>
                      <a:pPr algn="l"/>
                      <a:r>
                        <a:rPr lang="en-US" sz="1800" dirty="0">
                          <a:latin typeface="KG Eyes Wide Open" panose="02000506000000020004" pitchFamily="2" charset="0"/>
                        </a:rPr>
                        <a:t>Judaism: ___________________________________________</a:t>
                      </a:r>
                    </a:p>
                    <a:p>
                      <a:pPr algn="r"/>
                      <a:endParaRPr lang="en-US" sz="1800" dirty="0">
                        <a:latin typeface="KG Eyes Wide Open" panose="02000506000000020004" pitchFamily="2" charset="0"/>
                      </a:endParaRP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txBody>
                  <a:tcPr marL="68580" marR="68580" marT="34290" marB="34290"/>
                </a:tc>
                <a:tc>
                  <a:txBody>
                    <a:bodyPr/>
                    <a:lstStyle/>
                    <a:p>
                      <a:pPr algn="l"/>
                      <a:r>
                        <a:rPr lang="en-US" sz="1800" dirty="0">
                          <a:latin typeface="KG Eyes Wide Open" panose="02000506000000020004" pitchFamily="2" charset="0"/>
                        </a:rPr>
                        <a:t>Christianity: __________________________________________</a:t>
                      </a:r>
                    </a:p>
                    <a:p>
                      <a:endParaRPr lang="en-US" sz="1400" dirty="0"/>
                    </a:p>
                  </a:txBody>
                  <a:tcPr marL="68580" marR="68580" marT="34290" marB="34290"/>
                </a:tc>
                <a:extLst>
                  <a:ext uri="{0D108BD9-81ED-4DB2-BD59-A6C34878D82A}">
                    <a16:rowId xmlns:a16="http://schemas.microsoft.com/office/drawing/2014/main" val="10000"/>
                  </a:ext>
                </a:extLst>
              </a:tr>
              <a:tr h="1988820">
                <a:tc>
                  <a:txBody>
                    <a:bodyPr/>
                    <a:lstStyle/>
                    <a:p>
                      <a:pPr algn="l"/>
                      <a:endParaRPr lang="en-US" sz="700" dirty="0">
                        <a:latin typeface="KG Eyes Wide Open" panose="02000506000000020004" pitchFamily="2" charset="0"/>
                      </a:endParaRPr>
                    </a:p>
                    <a:p>
                      <a:pPr algn="l"/>
                      <a:r>
                        <a:rPr lang="en-US" sz="1800" dirty="0">
                          <a:latin typeface="KG Eyes Wide Open" panose="02000506000000020004" pitchFamily="2" charset="0"/>
                        </a:rPr>
                        <a:t>Islam: ____________________________________________</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KG Eyes Wide Open" panose="02000506000000020004" pitchFamily="2" charset="0"/>
                        </a:rPr>
                        <a:t>Write down 3 interesting</a:t>
                      </a:r>
                      <a:r>
                        <a:rPr lang="en-US" sz="1800" baseline="0" dirty="0">
                          <a:latin typeface="KG Eyes Wide Open" panose="02000506000000020004" pitchFamily="2" charset="0"/>
                        </a:rPr>
                        <a:t> (and new to you) facts that you learned today.</a:t>
                      </a:r>
                      <a:endParaRPr lang="en-US" sz="1800" dirty="0">
                        <a:latin typeface="KG Eyes Wide Open" panose="02000506000000020004" pitchFamily="2" charset="0"/>
                      </a:endParaRPr>
                    </a:p>
                    <a:p>
                      <a:pPr algn="l"/>
                      <a:endParaRPr lang="en-US" sz="700" dirty="0">
                        <a:latin typeface="KG Eyes Wide Open" panose="02000506000000020004" pitchFamily="2" charset="0"/>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55511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911" y="634011"/>
            <a:ext cx="8885582" cy="461665"/>
          </a:xfrm>
          <a:prstGeom prst="rect">
            <a:avLst/>
          </a:prstGeom>
          <a:noFill/>
        </p:spPr>
        <p:txBody>
          <a:bodyPr wrap="square" rtlCol="0">
            <a:spAutoFit/>
          </a:bodyPr>
          <a:lstStyle/>
          <a:p>
            <a:r>
              <a:rPr lang="en-US" sz="1200" b="1" dirty="0">
                <a:latin typeface="Tahoma" panose="020B0604030504040204" pitchFamily="34" charset="0"/>
                <a:ea typeface="Tahoma" panose="020B0604030504040204" pitchFamily="34" charset="0"/>
                <a:cs typeface="Tahoma" panose="020B0604030504040204" pitchFamily="34" charset="0"/>
              </a:rPr>
              <a:t>Directions: </a:t>
            </a:r>
            <a:r>
              <a:rPr lang="en-US" sz="1200" dirty="0">
                <a:latin typeface="Tahoma" panose="020B0604030504040204" pitchFamily="34" charset="0"/>
                <a:ea typeface="Tahoma" panose="020B0604030504040204" pitchFamily="34" charset="0"/>
                <a:cs typeface="Tahoma" panose="020B0604030504040204" pitchFamily="34" charset="0"/>
              </a:rPr>
              <a:t>Design a coin to commemorate Europe’s religions. On the back, write a paragraph that describes the design and why/how it represents Europe’s religions.</a:t>
            </a:r>
          </a:p>
        </p:txBody>
      </p:sp>
      <p:sp>
        <p:nvSpPr>
          <p:cNvPr id="9" name="Rectangle 8"/>
          <p:cNvSpPr/>
          <p:nvPr/>
        </p:nvSpPr>
        <p:spPr>
          <a:xfrm>
            <a:off x="1510208" y="-24823"/>
            <a:ext cx="6183231" cy="684803"/>
          </a:xfrm>
          <a:prstGeom prst="rect">
            <a:avLst/>
          </a:prstGeom>
          <a:noFill/>
        </p:spPr>
        <p:txBody>
          <a:bodyPr wrap="none" lIns="68580" tIns="34290" rIns="68580" bIns="34290">
            <a:spAutoFit/>
          </a:bodyPr>
          <a:lstStyle/>
          <a:p>
            <a:pPr algn="ctr"/>
            <a:r>
              <a:rPr lang="en-US" sz="4000" dirty="0">
                <a:ln w="10160">
                  <a:noFill/>
                  <a:prstDash val="solid"/>
                </a:ln>
                <a:latin typeface="KG Second Chances Solid" panose="02000000000000000000" pitchFamily="2" charset="0"/>
              </a:rPr>
              <a:t>Commemorative Coin</a:t>
            </a:r>
          </a:p>
        </p:txBody>
      </p:sp>
      <p:sp>
        <p:nvSpPr>
          <p:cNvPr id="4" name="Oval 3"/>
          <p:cNvSpPr/>
          <p:nvPr/>
        </p:nvSpPr>
        <p:spPr>
          <a:xfrm>
            <a:off x="114911" y="1777108"/>
            <a:ext cx="4339545" cy="4441567"/>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219899" y="1906851"/>
            <a:ext cx="4129567" cy="4207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114909" y="1398358"/>
            <a:ext cx="837409" cy="530915"/>
          </a:xfrm>
          <a:prstGeom prst="rect">
            <a:avLst/>
          </a:prstGeom>
          <a:noFill/>
        </p:spPr>
        <p:txBody>
          <a:bodyPr wrap="none" lIns="68580" tIns="34290" rIns="68580" bIns="34290">
            <a:spAutoFit/>
          </a:bodyPr>
          <a:lstStyle/>
          <a:p>
            <a:pPr algn="ctr"/>
            <a:r>
              <a:rPr lang="en-US" sz="3000" dirty="0">
                <a:ln w="0"/>
                <a:latin typeface="KG Eyes Wide Open" panose="02000506000000020004" pitchFamily="2" charset="0"/>
              </a:rPr>
              <a:t>Front</a:t>
            </a:r>
          </a:p>
        </p:txBody>
      </p:sp>
      <p:sp>
        <p:nvSpPr>
          <p:cNvPr id="14" name="Rectangle 13"/>
          <p:cNvSpPr/>
          <p:nvPr/>
        </p:nvSpPr>
        <p:spPr>
          <a:xfrm>
            <a:off x="8160282" y="1400454"/>
            <a:ext cx="787716" cy="530915"/>
          </a:xfrm>
          <a:prstGeom prst="rect">
            <a:avLst/>
          </a:prstGeom>
          <a:noFill/>
        </p:spPr>
        <p:txBody>
          <a:bodyPr wrap="none" lIns="68580" tIns="34290" rIns="68580" bIns="34290">
            <a:spAutoFit/>
          </a:bodyPr>
          <a:lstStyle/>
          <a:p>
            <a:pPr algn="ctr"/>
            <a:r>
              <a:rPr lang="en-US" sz="3000" dirty="0">
                <a:ln w="0"/>
                <a:latin typeface="KG Eyes Wide Open" panose="02000506000000020004" pitchFamily="2" charset="0"/>
              </a:rPr>
              <a:t>Back</a:t>
            </a:r>
          </a:p>
        </p:txBody>
      </p:sp>
      <p:sp>
        <p:nvSpPr>
          <p:cNvPr id="15" name="TextBox 14"/>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8" name="Oval 17"/>
          <p:cNvSpPr/>
          <p:nvPr/>
        </p:nvSpPr>
        <p:spPr>
          <a:xfrm>
            <a:off x="4660948" y="1799530"/>
            <a:ext cx="4339545" cy="4441567"/>
          </a:xfrm>
          <a:prstGeom prst="ellipse">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4765936" y="1929273"/>
            <a:ext cx="4129567" cy="42078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35303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482458" y="3217403"/>
            <a:ext cx="6605142" cy="423193"/>
          </a:xfrm>
          <a:prstGeom prst="rect">
            <a:avLst/>
          </a:prstGeom>
          <a:noFill/>
        </p:spPr>
        <p:txBody>
          <a:bodyPr wrap="none" lIns="68580" tIns="34290" rIns="68580" bIns="34290">
            <a:spAutoFit/>
          </a:bodyPr>
          <a:lstStyle/>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Europe’s Religions Comprehension Check</a:t>
            </a:r>
          </a:p>
        </p:txBody>
      </p:sp>
      <p:sp>
        <p:nvSpPr>
          <p:cNvPr id="6" name="TextBox 5"/>
          <p:cNvSpPr txBox="1"/>
          <p:nvPr/>
        </p:nvSpPr>
        <p:spPr>
          <a:xfrm rot="5400000">
            <a:off x="1364936" y="-202763"/>
            <a:ext cx="6482196" cy="7263527"/>
          </a:xfrm>
          <a:prstGeom prst="rect">
            <a:avLst/>
          </a:prstGeom>
          <a:noFill/>
        </p:spPr>
        <p:txBody>
          <a:bodyPr wrap="square" rtlCol="0">
            <a:spAutoFit/>
          </a:bodyPr>
          <a:lstStyle/>
          <a:p>
            <a:pPr>
              <a:defRPr/>
            </a:pPr>
            <a:r>
              <a:rPr lang="en-US" dirty="0">
                <a:latin typeface="KG First Time In Forever" panose="02000506000000020003" pitchFamily="2" charset="0"/>
                <a:ea typeface="KBScaredStraight" panose="02000603000000000000" pitchFamily="2" charset="0"/>
              </a:rPr>
              <a:t>1. Which is the oldest of the three religions?</a:t>
            </a:r>
          </a:p>
          <a:p>
            <a:pPr>
              <a:defRPr/>
            </a:pPr>
            <a:endParaRPr lang="en-US" dirty="0">
              <a:latin typeface="KG First Time In Forever" panose="02000506000000020003" pitchFamily="2" charset="0"/>
              <a:ea typeface="KBScaredStraight" panose="02000603000000000000" pitchFamily="2" charset="0"/>
            </a:endParaRPr>
          </a:p>
          <a:p>
            <a:pPr>
              <a:defRPr/>
            </a:pPr>
            <a:r>
              <a:rPr lang="en-US" dirty="0">
                <a:latin typeface="KG First Time In Forever" panose="02000506000000020003" pitchFamily="2" charset="0"/>
                <a:ea typeface="KBScaredStraight" panose="02000603000000000000" pitchFamily="2" charset="0"/>
              </a:rPr>
              <a:t>2. Which religion is the historical foundation for the Christianity?</a:t>
            </a:r>
          </a:p>
          <a:p>
            <a:pPr>
              <a:defRPr/>
            </a:pPr>
            <a:endParaRPr lang="en-US" dirty="0">
              <a:latin typeface="KG First Time In Forever" panose="02000506000000020003" pitchFamily="2" charset="0"/>
              <a:ea typeface="KBScaredStraight" panose="02000603000000000000" pitchFamily="2" charset="0"/>
            </a:endParaRPr>
          </a:p>
          <a:p>
            <a:pPr>
              <a:defRPr/>
            </a:pPr>
            <a:r>
              <a:rPr lang="en-US" dirty="0">
                <a:latin typeface="KG First Time In Forever" panose="02000506000000020003" pitchFamily="2" charset="0"/>
                <a:ea typeface="KBScaredStraight" panose="02000603000000000000" pitchFamily="2" charset="0"/>
              </a:rPr>
              <a:t>3. Which religion did Muhammad found in the 7</a:t>
            </a:r>
            <a:r>
              <a:rPr lang="en-US" baseline="30000" dirty="0">
                <a:latin typeface="KG First Time In Forever" panose="02000506000000020003" pitchFamily="2" charset="0"/>
                <a:ea typeface="KBScaredStraight" panose="02000603000000000000" pitchFamily="2" charset="0"/>
              </a:rPr>
              <a:t>th</a:t>
            </a:r>
            <a:r>
              <a:rPr lang="en-US" dirty="0">
                <a:latin typeface="KG First Time In Forever" panose="02000506000000020003" pitchFamily="2" charset="0"/>
                <a:ea typeface="KBScaredStraight" panose="02000603000000000000" pitchFamily="2" charset="0"/>
              </a:rPr>
              <a:t> century?</a:t>
            </a:r>
          </a:p>
          <a:p>
            <a:pPr>
              <a:defRPr/>
            </a:pPr>
            <a:endParaRPr lang="en-US" dirty="0">
              <a:latin typeface="KG First Time In Forever" panose="02000506000000020003" pitchFamily="2" charset="0"/>
              <a:ea typeface="KBScaredStraight" panose="02000603000000000000" pitchFamily="2" charset="0"/>
            </a:endParaRPr>
          </a:p>
          <a:p>
            <a:pPr>
              <a:defRPr/>
            </a:pPr>
            <a:r>
              <a:rPr lang="en-US" dirty="0">
                <a:latin typeface="KG First Time In Forever" panose="02000506000000020003" pitchFamily="2" charset="0"/>
                <a:ea typeface="KBScaredStraight" panose="02000603000000000000" pitchFamily="2" charset="0"/>
              </a:rPr>
              <a:t>4. Which faith is the dominant religion in Europe?</a:t>
            </a:r>
          </a:p>
          <a:p>
            <a:pPr>
              <a:defRPr/>
            </a:pPr>
            <a:endParaRPr lang="en-US" dirty="0">
              <a:latin typeface="KG First Time In Forever" panose="02000506000000020003" pitchFamily="2" charset="0"/>
              <a:ea typeface="KBScaredStraight" panose="02000603000000000000" pitchFamily="2" charset="0"/>
            </a:endParaRPr>
          </a:p>
          <a:p>
            <a:pPr>
              <a:defRPr/>
            </a:pPr>
            <a:r>
              <a:rPr lang="en-US" dirty="0">
                <a:latin typeface="KG First Time In Forever" panose="02000506000000020003" pitchFamily="2" charset="0"/>
                <a:ea typeface="KBScaredStraight" panose="02000603000000000000" pitchFamily="2" charset="0"/>
              </a:rPr>
              <a:t>5. Which religion is growing at the fastest rate?</a:t>
            </a:r>
          </a:p>
          <a:p>
            <a:pPr>
              <a:defRPr/>
            </a:pPr>
            <a:endParaRPr lang="en-US"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dirty="0">
                <a:solidFill>
                  <a:sysClr val="windowText" lastClr="000000"/>
                </a:solidFill>
                <a:latin typeface="KG First Time In Forever" panose="02000506000000020003" pitchFamily="2" charset="0"/>
                <a:ea typeface="KBScaredStraight" panose="02000603000000000000" pitchFamily="2" charset="0"/>
              </a:rPr>
              <a:t>6. Which is the first recorded religion to worship only one God?</a:t>
            </a:r>
          </a:p>
          <a:p>
            <a:pPr>
              <a:defRPr/>
            </a:pPr>
            <a:endParaRPr lang="en-US"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dirty="0">
                <a:solidFill>
                  <a:sysClr val="windowText" lastClr="000000"/>
                </a:solidFill>
                <a:latin typeface="KG First Time In Forever" panose="02000506000000020003" pitchFamily="2" charset="0"/>
                <a:ea typeface="KBScaredStraight" panose="02000603000000000000" pitchFamily="2" charset="0"/>
              </a:rPr>
              <a:t>7. How are all three religions alike?</a:t>
            </a:r>
          </a:p>
          <a:p>
            <a:pPr>
              <a:defRPr/>
            </a:pPr>
            <a:endParaRPr lang="en-US" dirty="0">
              <a:latin typeface="KG First Time In Forever" panose="02000506000000020003" pitchFamily="2" charset="0"/>
              <a:ea typeface="KBScaredStraight" panose="02000603000000000000" pitchFamily="2" charset="0"/>
            </a:endParaRPr>
          </a:p>
          <a:p>
            <a:pPr>
              <a:defRPr/>
            </a:pPr>
            <a:endParaRPr lang="en-US" dirty="0">
              <a:latin typeface="KG First Time In Forever" panose="02000506000000020003" pitchFamily="2" charset="0"/>
              <a:ea typeface="KBScaredStraight" panose="02000603000000000000" pitchFamily="2" charset="0"/>
            </a:endParaRPr>
          </a:p>
          <a:p>
            <a:pPr>
              <a:defRPr/>
            </a:pPr>
            <a:r>
              <a:rPr lang="en-US" dirty="0">
                <a:latin typeface="KG First Time In Forever" panose="02000506000000020003" pitchFamily="2" charset="0"/>
                <a:ea typeface="KBScaredStraight" panose="02000603000000000000" pitchFamily="2" charset="0"/>
              </a:rPr>
              <a:t>8. Name the sacred text for each religion:</a:t>
            </a:r>
          </a:p>
          <a:p>
            <a:pPr>
              <a:defRPr/>
            </a:pPr>
            <a:endParaRPr lang="en-US" dirty="0">
              <a:latin typeface="KG First Time In Forever" panose="02000506000000020003" pitchFamily="2" charset="0"/>
              <a:ea typeface="KBScaredStraight" panose="02000603000000000000" pitchFamily="2" charset="0"/>
            </a:endParaRPr>
          </a:p>
          <a:p>
            <a:pPr>
              <a:defRPr/>
            </a:pPr>
            <a:endParaRPr lang="en-US" dirty="0">
              <a:latin typeface="KG First Time In Forever" panose="02000506000000020003" pitchFamily="2" charset="0"/>
              <a:ea typeface="KBScaredStraight" panose="02000603000000000000" pitchFamily="2" charset="0"/>
            </a:endParaRPr>
          </a:p>
          <a:p>
            <a:pPr>
              <a:defRPr/>
            </a:pPr>
            <a:endParaRPr lang="en-US" dirty="0">
              <a:latin typeface="KG First Time In Forever" panose="02000506000000020003" pitchFamily="2" charset="0"/>
              <a:ea typeface="KBScaredStraight" panose="02000603000000000000" pitchFamily="2" charset="0"/>
            </a:endParaRPr>
          </a:p>
          <a:p>
            <a:pPr>
              <a:defRPr/>
            </a:pPr>
            <a:r>
              <a:rPr lang="en-US" dirty="0">
                <a:latin typeface="KG First Time In Forever" panose="02000506000000020003" pitchFamily="2" charset="0"/>
                <a:ea typeface="KBScaredStraight" panose="02000603000000000000" pitchFamily="2" charset="0"/>
              </a:rPr>
              <a:t>9. Countries in Eastern Europe (like Albania and Bosnia) have high populations of which religion?</a:t>
            </a:r>
          </a:p>
          <a:p>
            <a:pPr>
              <a:defRPr/>
            </a:pPr>
            <a:endParaRPr lang="en-US" dirty="0">
              <a:latin typeface="KG First Time In Forever" panose="02000506000000020003" pitchFamily="2" charset="0"/>
              <a:ea typeface="KBScaredStraight" panose="02000603000000000000" pitchFamily="2" charset="0"/>
            </a:endParaRPr>
          </a:p>
          <a:p>
            <a:pPr>
              <a:defRPr/>
            </a:pPr>
            <a:r>
              <a:rPr lang="en-US" dirty="0">
                <a:latin typeface="KG First Time In Forever" panose="02000506000000020003" pitchFamily="2" charset="0"/>
                <a:ea typeface="KBScaredStraight" panose="02000603000000000000" pitchFamily="2" charset="0"/>
              </a:rPr>
              <a:t>10. Jerusalem, Israel is the holiest city for which religion(s)?</a:t>
            </a:r>
          </a:p>
          <a:p>
            <a:pPr>
              <a:defRPr/>
            </a:pPr>
            <a:endParaRPr lang="en-US" sz="1400" b="1" dirty="0">
              <a:solidFill>
                <a:srgbClr val="FF0000"/>
              </a:solidFill>
              <a:latin typeface="KG First Time In Forever" panose="02000506000000020003" pitchFamily="2" charset="0"/>
              <a:ea typeface="KBScaredStraight" panose="02000603000000000000" pitchFamily="2" charset="0"/>
            </a:endParaRPr>
          </a:p>
          <a:p>
            <a:pPr>
              <a:defRPr/>
            </a:pPr>
            <a:endParaRPr lang="en-US" sz="1400" dirty="0">
              <a:solidFill>
                <a:srgbClr val="FF0000"/>
              </a:solidFill>
              <a:latin typeface="KG First Time In Forever" panose="02000506000000020003" pitchFamily="2" charset="0"/>
              <a:ea typeface="KBScaredStraight" panose="02000603000000000000" pitchFamily="2" charset="0"/>
            </a:endParaRPr>
          </a:p>
          <a:p>
            <a:pPr>
              <a:defRPr/>
            </a:pPr>
            <a:endParaRPr lang="en-US" sz="1400" dirty="0">
              <a:solidFill>
                <a:srgbClr val="FF0000"/>
              </a:solidFill>
              <a:latin typeface="KG First Time In Forever" panose="02000506000000020003" pitchFamily="2" charset="0"/>
              <a:ea typeface="KBScaredStraight" panose="02000603000000000000" pitchFamily="2" charset="0"/>
            </a:endParaRPr>
          </a:p>
          <a:p>
            <a:pPr>
              <a:defRPr/>
            </a:pPr>
            <a:endParaRPr lang="en-US" sz="1000"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79106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3282" y="0"/>
            <a:ext cx="6848670"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Similarities</a:t>
            </a:r>
          </a:p>
        </p:txBody>
      </p:sp>
      <p:sp>
        <p:nvSpPr>
          <p:cNvPr id="8" name="TextBox 7"/>
          <p:cNvSpPr txBox="1"/>
          <p:nvPr/>
        </p:nvSpPr>
        <p:spPr>
          <a:xfrm>
            <a:off x="748225" y="1423467"/>
            <a:ext cx="7798777" cy="5693866"/>
          </a:xfrm>
          <a:prstGeom prst="rect">
            <a:avLst/>
          </a:prstGeom>
          <a:noFill/>
        </p:spPr>
        <p:txBody>
          <a:bodyPr wrap="square" rtlCol="0">
            <a:spAutoFit/>
          </a:bodyPr>
          <a:lstStyle/>
          <a:p>
            <a:pPr marL="571500" indent="-5715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All three believe in one god (monotheistic).</a:t>
            </a:r>
          </a:p>
          <a:p>
            <a:pPr marL="571500" indent="-5715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They all started in Southwest Asia.</a:t>
            </a:r>
          </a:p>
          <a:p>
            <a:pPr marL="571500" indent="-5715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They can trace their roots to Abraham as the father of their faith.</a:t>
            </a:r>
          </a:p>
          <a:p>
            <a:pPr marL="571500" indent="-5715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Jerusalem, Israel is the holiest city in the world for Jews and Christians, and the third holiest city for Muslims.</a:t>
            </a:r>
          </a:p>
          <a:p>
            <a:pPr marL="571500" indent="-5715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2600" dirty="0">
                <a:latin typeface="KG First Time In Forever" panose="02000506000000020003" pitchFamily="2" charset="0"/>
                <a:ea typeface="KBScaredStraight" panose="02000603000000000000" pitchFamily="2" charset="0"/>
              </a:rPr>
              <a:t>All three have an important messenger and book of teachings.</a:t>
            </a:r>
          </a:p>
          <a:p>
            <a:pPr marL="457200" indent="-457200">
              <a:buFont typeface="Arial" panose="020B0604020202020204" pitchFamily="34" charset="0"/>
              <a:buChar char="•"/>
            </a:pPr>
            <a:endParaRPr lang="en-US" sz="2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429345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50033" y="0"/>
            <a:ext cx="8650125" cy="1200329"/>
          </a:xfrm>
          <a:prstGeom prst="rect">
            <a:avLst/>
          </a:prstGeom>
          <a:noFill/>
        </p:spPr>
        <p:txBody>
          <a:bodyPr wrap="none" lIns="91440" tIns="45720" rIns="91440" bIns="45720">
            <a:spAutoFit/>
          </a:bodyPr>
          <a:lstStyle/>
          <a:p>
            <a:pPr algn="ctr"/>
            <a:r>
              <a:rPr lang="en-US" sz="7200" b="1" cap="none" spc="0" dirty="0">
                <a:ln w="10160">
                  <a:solidFill>
                    <a:schemeClr val="tx1"/>
                  </a:solidFill>
                  <a:prstDash val="solid"/>
                </a:ln>
                <a:solidFill>
                  <a:srgbClr val="5AB8A8"/>
                </a:solidFill>
                <a:effectLst>
                  <a:outerShdw blurRad="38100" dist="22860" dir="5400000" algn="tl" rotWithShape="0">
                    <a:srgbClr val="000000">
                      <a:alpha val="30000"/>
                    </a:srgbClr>
                  </a:outerShdw>
                </a:effectLst>
                <a:latin typeface="KG Second Chances Solid" panose="02000000000000000000" pitchFamily="2" charset="0"/>
              </a:rPr>
              <a:t>Jerusalem, Israel</a:t>
            </a:r>
          </a:p>
        </p:txBody>
      </p:sp>
      <p:sp>
        <p:nvSpPr>
          <p:cNvPr id="9" name="Rectangle 8"/>
          <p:cNvSpPr/>
          <p:nvPr/>
        </p:nvSpPr>
        <p:spPr>
          <a:xfrm>
            <a:off x="544917" y="1122363"/>
            <a:ext cx="8046720" cy="5573862"/>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6" descr="israel_jerusalem_d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575" y="1394694"/>
            <a:ext cx="7459039" cy="5029200"/>
          </a:xfrm>
          <a:prstGeom prst="rect">
            <a:avLst/>
          </a:prstGeom>
          <a:ln w="381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34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66CCCC">
              <a:alpha val="91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1558033" y="2586461"/>
            <a:ext cx="6027933" cy="1685077"/>
          </a:xfrm>
          <a:prstGeom prst="rect">
            <a:avLst/>
          </a:prstGeom>
          <a:noFill/>
        </p:spPr>
        <p:txBody>
          <a:bodyPr wrap="none" lIns="68580" tIns="34290" rIns="68580" bIns="34290">
            <a:spAutoFit/>
          </a:bodyPr>
          <a:lstStyle/>
          <a:p>
            <a:pPr algn="ctr"/>
            <a:r>
              <a:rPr lang="en-US" sz="105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Judaism</a:t>
            </a:r>
          </a:p>
        </p:txBody>
      </p:sp>
    </p:spTree>
    <p:extLst>
      <p:ext uri="{BB962C8B-B14F-4D97-AF65-F5344CB8AC3E}">
        <p14:creationId xmlns:p14="http://schemas.microsoft.com/office/powerpoint/2010/main" val="2716933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109743" y="0"/>
            <a:ext cx="5075748"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Judaism</a:t>
            </a:r>
          </a:p>
        </p:txBody>
      </p:sp>
      <p:sp>
        <p:nvSpPr>
          <p:cNvPr id="8" name="TextBox 7"/>
          <p:cNvSpPr txBox="1"/>
          <p:nvPr/>
        </p:nvSpPr>
        <p:spPr>
          <a:xfrm>
            <a:off x="748225" y="1423467"/>
            <a:ext cx="7798777" cy="5478423"/>
          </a:xfrm>
          <a:prstGeom prst="rect">
            <a:avLst/>
          </a:prstGeom>
          <a:noFill/>
        </p:spPr>
        <p:txBody>
          <a:bodyPr wrap="square" rtlCol="0">
            <a:spAutoFit/>
          </a:bodyPr>
          <a:lstStyle/>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Followers of Judaism are called Jews.</a:t>
            </a:r>
          </a:p>
          <a:p>
            <a:pPr marL="571500" indent="-5715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Judaism was founded by Abraham around 2000 BCE.</a:t>
            </a:r>
          </a:p>
          <a:p>
            <a:pPr marL="571500" indent="-5715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Jews believe that God gave Moses the Ten Commandments.</a:t>
            </a:r>
          </a:p>
          <a:p>
            <a:pPr marL="571500" indent="-571500">
              <a:buFont typeface="Arial" panose="020B0604020202020204" pitchFamily="34" charset="0"/>
              <a:buChar char="•"/>
            </a:pPr>
            <a:endParaRPr lang="en-US" sz="20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The Jewish holy book is the Torah, which is the oral and written laws of the Jews.</a:t>
            </a:r>
          </a:p>
          <a:p>
            <a:pPr marL="457200" indent="-457200">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581626" y="6627038"/>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58318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873E4F"/>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8" name="Text Box 7"/>
          <p:cNvSpPr txBox="1">
            <a:spLocks noChangeArrowheads="1"/>
          </p:cNvSpPr>
          <p:nvPr/>
        </p:nvSpPr>
        <p:spPr bwMode="auto">
          <a:xfrm>
            <a:off x="5041742" y="4050338"/>
            <a:ext cx="33059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400" dirty="0">
                <a:latin typeface="KG First Time In Forever" panose="02000506000000020003" pitchFamily="2" charset="0"/>
                <a:ea typeface="KBScaredStraight" panose="02000603000000000000" pitchFamily="2" charset="0"/>
              </a:rPr>
              <a:t>The Torah</a:t>
            </a:r>
          </a:p>
        </p:txBody>
      </p:sp>
      <p:pic>
        <p:nvPicPr>
          <p:cNvPr id="10" name="Picture 4" descr="torah"/>
          <p:cNvPicPr>
            <a:picLocks noChangeAspect="1" noChangeArrowheads="1"/>
          </p:cNvPicPr>
          <p:nvPr/>
        </p:nvPicPr>
        <p:blipFill rotWithShape="1">
          <a:blip r:embed="rId2">
            <a:extLst>
              <a:ext uri="{28A0092B-C50C-407E-A947-70E740481C1C}">
                <a14:useLocalDpi xmlns:a14="http://schemas.microsoft.com/office/drawing/2010/main" val="0"/>
              </a:ext>
            </a:extLst>
          </a:blip>
          <a:srcRect l="4436" t="5982" r="5107" b="8619"/>
          <a:stretch/>
        </p:blipFill>
        <p:spPr bwMode="auto">
          <a:xfrm>
            <a:off x="4715669" y="276999"/>
            <a:ext cx="4023360" cy="3496340"/>
          </a:xfrm>
          <a:prstGeom prst="rect">
            <a:avLst/>
          </a:prstGeom>
          <a:ln w="381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971" y="1380351"/>
            <a:ext cx="3840480" cy="5200650"/>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Text Box 7"/>
          <p:cNvSpPr txBox="1">
            <a:spLocks noChangeArrowheads="1"/>
          </p:cNvSpPr>
          <p:nvPr/>
        </p:nvSpPr>
        <p:spPr bwMode="auto">
          <a:xfrm>
            <a:off x="704847" y="509989"/>
            <a:ext cx="33059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pPr algn="ctr">
              <a:spcBef>
                <a:spcPct val="50000"/>
              </a:spcBef>
            </a:pPr>
            <a:r>
              <a:rPr lang="en-US" sz="4400" dirty="0">
                <a:latin typeface="KG First Time In Forever" panose="02000506000000020003" pitchFamily="2" charset="0"/>
                <a:ea typeface="KBScaredStraight" panose="02000603000000000000" pitchFamily="2" charset="0"/>
              </a:rPr>
              <a:t>Moses</a:t>
            </a:r>
          </a:p>
        </p:txBody>
      </p:sp>
    </p:spTree>
    <p:extLst>
      <p:ext uri="{BB962C8B-B14F-4D97-AF65-F5344CB8AC3E}">
        <p14:creationId xmlns:p14="http://schemas.microsoft.com/office/powerpoint/2010/main" val="3695284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85801" y="0"/>
            <a:ext cx="7923626" cy="6858000"/>
          </a:xfrm>
          <a:prstGeom prst="rect">
            <a:avLst/>
          </a:prstGeom>
          <a:solidFill>
            <a:srgbClr val="66CCCC"/>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109742" y="0"/>
            <a:ext cx="5075748" cy="1423467"/>
          </a:xfrm>
          <a:prstGeom prst="rect">
            <a:avLst/>
          </a:prstGeom>
          <a:noFill/>
        </p:spPr>
        <p:txBody>
          <a:bodyPr wrap="none" lIns="68580" tIns="34290" rIns="68580" bIns="34290">
            <a:spAutoFit/>
          </a:bodyPr>
          <a:lstStyle/>
          <a:p>
            <a:pPr algn="ctr"/>
            <a:r>
              <a:rPr lang="en-US" sz="8800" b="1" dirty="0">
                <a:ln w="10160">
                  <a:solidFill>
                    <a:sysClr val="windowText" lastClr="000000"/>
                  </a:solidFill>
                  <a:prstDash val="solid"/>
                </a:ln>
                <a:solidFill>
                  <a:srgbClr val="873E4F"/>
                </a:solidFill>
                <a:effectLst>
                  <a:glow rad="63500">
                    <a:srgbClr val="B9D536"/>
                  </a:glow>
                  <a:outerShdw blurRad="50800" dist="38100" dir="2700000" algn="tl" rotWithShape="0">
                    <a:prstClr val="black">
                      <a:alpha val="40000"/>
                    </a:prstClr>
                  </a:outerShdw>
                </a:effectLst>
                <a:latin typeface="KG Second Chances Solid" panose="02000000000000000000" pitchFamily="2" charset="0"/>
              </a:rPr>
              <a:t>Judaism</a:t>
            </a:r>
          </a:p>
        </p:txBody>
      </p:sp>
      <p:sp>
        <p:nvSpPr>
          <p:cNvPr id="8" name="TextBox 7"/>
          <p:cNvSpPr txBox="1"/>
          <p:nvPr/>
        </p:nvSpPr>
        <p:spPr>
          <a:xfrm>
            <a:off x="748225" y="1423467"/>
            <a:ext cx="7798777" cy="3046988"/>
          </a:xfrm>
          <a:prstGeom prst="rect">
            <a:avLst/>
          </a:prstGeom>
          <a:noFill/>
        </p:spPr>
        <p:txBody>
          <a:bodyPr wrap="square" rtlCol="0">
            <a:spAutoFit/>
          </a:bodyPr>
          <a:lstStyle/>
          <a:p>
            <a:pPr marL="685800" indent="-6858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Jews believe that they descended from Abraham and Sarah, the first people to worship Yahweh (God).</a:t>
            </a:r>
          </a:p>
          <a:p>
            <a:pPr marL="685800" indent="-685800">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685800" indent="-6858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Abraham lived at least 3,700 years ago in what is now Iraq.</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9028682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4315</TotalTime>
  <Words>1159</Words>
  <Application>Microsoft Office PowerPoint</Application>
  <PresentationFormat>On-screen Show (4:3)</PresentationFormat>
  <Paragraphs>245</Paragraphs>
  <Slides>37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Courier New</vt:lpstr>
      <vt:lpstr>Doctor Soos Light</vt:lpstr>
      <vt:lpstr>KBScaredStraight</vt:lpstr>
      <vt:lpstr>KG Eyes Wide Open</vt:lpstr>
      <vt:lpstr>KG First Time In Forever</vt:lpstr>
      <vt:lpstr>KG Second Chances Solid</vt:lpstr>
      <vt:lpstr>Monotype Sorts</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Rogers, Christine</cp:lastModifiedBy>
  <cp:revision>165</cp:revision>
  <cp:lastPrinted>2023-09-19T12:05:16Z</cp:lastPrinted>
  <dcterms:created xsi:type="dcterms:W3CDTF">2014-12-29T15:18:45Z</dcterms:created>
  <dcterms:modified xsi:type="dcterms:W3CDTF">2023-09-19T14:03:09Z</dcterms:modified>
</cp:coreProperties>
</file>